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8"/>
  </p:notesMasterIdLst>
  <p:sldIdLst>
    <p:sldId id="256" r:id="rId2"/>
    <p:sldId id="323" r:id="rId3"/>
    <p:sldId id="338" r:id="rId4"/>
    <p:sldId id="383" r:id="rId5"/>
    <p:sldId id="369" r:id="rId6"/>
    <p:sldId id="367" r:id="rId7"/>
    <p:sldId id="378" r:id="rId8"/>
    <p:sldId id="379" r:id="rId9"/>
    <p:sldId id="380" r:id="rId10"/>
    <p:sldId id="381" r:id="rId11"/>
    <p:sldId id="267" r:id="rId12"/>
    <p:sldId id="391" r:id="rId13"/>
    <p:sldId id="392" r:id="rId14"/>
    <p:sldId id="389" r:id="rId15"/>
    <p:sldId id="394" r:id="rId16"/>
    <p:sldId id="397" r:id="rId17"/>
    <p:sldId id="396" r:id="rId18"/>
    <p:sldId id="403" r:id="rId19"/>
    <p:sldId id="400" r:id="rId20"/>
    <p:sldId id="404" r:id="rId21"/>
    <p:sldId id="408" r:id="rId22"/>
    <p:sldId id="409" r:id="rId23"/>
    <p:sldId id="411" r:id="rId24"/>
    <p:sldId id="407" r:id="rId25"/>
    <p:sldId id="405" r:id="rId26"/>
    <p:sldId id="413" r:id="rId27"/>
    <p:sldId id="416" r:id="rId28"/>
    <p:sldId id="417" r:id="rId29"/>
    <p:sldId id="414" r:id="rId30"/>
    <p:sldId id="415" r:id="rId31"/>
    <p:sldId id="412" r:id="rId32"/>
    <p:sldId id="372" r:id="rId33"/>
    <p:sldId id="373" r:id="rId34"/>
    <p:sldId id="359" r:id="rId35"/>
    <p:sldId id="340" r:id="rId36"/>
    <p:sldId id="345" r:id="rId37"/>
    <p:sldId id="341" r:id="rId38"/>
    <p:sldId id="346" r:id="rId39"/>
    <p:sldId id="351" r:id="rId40"/>
    <p:sldId id="352" r:id="rId41"/>
    <p:sldId id="353" r:id="rId42"/>
    <p:sldId id="384" r:id="rId43"/>
    <p:sldId id="385" r:id="rId44"/>
    <p:sldId id="386" r:id="rId45"/>
    <p:sldId id="337" r:id="rId46"/>
    <p:sldId id="31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0569" autoAdjust="0"/>
  </p:normalViewPr>
  <p:slideViewPr>
    <p:cSldViewPr>
      <p:cViewPr>
        <p:scale>
          <a:sx n="69" d="100"/>
          <a:sy n="69" d="100"/>
        </p:scale>
        <p:origin x="-118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3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6.wmf"/><Relationship Id="rId3" Type="http://schemas.openxmlformats.org/officeDocument/2006/relationships/image" Target="../media/image50.wmf"/><Relationship Id="rId7" Type="http://schemas.openxmlformats.org/officeDocument/2006/relationships/image" Target="../media/image40.wmf"/><Relationship Id="rId12" Type="http://schemas.openxmlformats.org/officeDocument/2006/relationships/image" Target="../media/image55.wmf"/><Relationship Id="rId2" Type="http://schemas.openxmlformats.org/officeDocument/2006/relationships/image" Target="../media/image37.wmf"/><Relationship Id="rId1" Type="http://schemas.openxmlformats.org/officeDocument/2006/relationships/image" Target="../media/image49.wmf"/><Relationship Id="rId6" Type="http://schemas.openxmlformats.org/officeDocument/2006/relationships/image" Target="../media/image38.wmf"/><Relationship Id="rId11" Type="http://schemas.openxmlformats.org/officeDocument/2006/relationships/image" Target="../media/image54.wmf"/><Relationship Id="rId5" Type="http://schemas.openxmlformats.org/officeDocument/2006/relationships/image" Target="../media/image52.wmf"/><Relationship Id="rId10" Type="http://schemas.openxmlformats.org/officeDocument/2006/relationships/image" Target="../media/image44.wmf"/><Relationship Id="rId4" Type="http://schemas.openxmlformats.org/officeDocument/2006/relationships/image" Target="../media/image51.wmf"/><Relationship Id="rId9" Type="http://schemas.openxmlformats.org/officeDocument/2006/relationships/image" Target="../media/image43.wmf"/><Relationship Id="rId14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4" Type="http://schemas.openxmlformats.org/officeDocument/2006/relationships/image" Target="../media/image12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D9070-3993-4BC1-9D63-BD59771DA7D2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26453-FD37-464E-979C-4E584594F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8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26453-FD37-464E-979C-4E584594F3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 double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average work:</a:t>
            </a:r>
          </a:p>
          <a:p>
            <a:pPr>
              <a:buNone/>
            </a:pPr>
            <a:r>
              <a:rPr lang="en-US" sz="1200" dirty="0" err="1" smtClean="0"/>
              <a:t>Elghobashi</a:t>
            </a:r>
            <a:r>
              <a:rPr lang="en-US" sz="1200" dirty="0" smtClean="0"/>
              <a:t>, S.E., and T.W. </a:t>
            </a:r>
            <a:r>
              <a:rPr lang="en-US" sz="1200" dirty="0" err="1" smtClean="0"/>
              <a:t>Abou</a:t>
            </a:r>
            <a:r>
              <a:rPr lang="en-US" sz="1200" dirty="0" smtClean="0"/>
              <a:t>-Arab, “A two equation turbulence model for two- phase flows,” </a:t>
            </a:r>
            <a:r>
              <a:rPr lang="en-US" sz="1200" i="1" dirty="0" smtClean="0"/>
              <a:t>Phys. Fluids</a:t>
            </a:r>
            <a:r>
              <a:rPr lang="en-US" sz="1200" dirty="0" smtClean="0"/>
              <a:t> </a:t>
            </a:r>
            <a:r>
              <a:rPr lang="en-US" sz="1200" b="1" dirty="0" smtClean="0"/>
              <a:t>26</a:t>
            </a:r>
            <a:r>
              <a:rPr lang="en-US" sz="1200" dirty="0" smtClean="0"/>
              <a:t>, 931-938, 1983.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Bolio</a:t>
            </a:r>
            <a:r>
              <a:rPr lang="en-US" sz="1200" dirty="0" smtClean="0"/>
              <a:t>, E., and J. Sinclair, “Gas turbulence modulation in the pneumatic conveying of massive particles in vertical tubes,” </a:t>
            </a:r>
            <a:r>
              <a:rPr lang="en-US" sz="1200" i="1" dirty="0" smtClean="0"/>
              <a:t>Int. J. Multiphase Flow</a:t>
            </a:r>
            <a:r>
              <a:rPr lang="en-US" sz="1200" dirty="0" smtClean="0"/>
              <a:t> </a:t>
            </a:r>
            <a:r>
              <a:rPr lang="en-US" sz="1200" b="1" dirty="0" smtClean="0"/>
              <a:t>21</a:t>
            </a:r>
            <a:r>
              <a:rPr lang="en-US" sz="1200" dirty="0" smtClean="0"/>
              <a:t>, 985-1001, 1995.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Dasgupta</a:t>
            </a:r>
            <a:r>
              <a:rPr lang="en-US" sz="1200" dirty="0" smtClean="0"/>
              <a:t>, S., R. Jackson and S. </a:t>
            </a:r>
            <a:r>
              <a:rPr lang="en-US" sz="1200" dirty="0" err="1" smtClean="0"/>
              <a:t>Sundaresan</a:t>
            </a:r>
            <a:r>
              <a:rPr lang="en-US" sz="1200" dirty="0" smtClean="0"/>
              <a:t>, “Turbulent gas-particle flow in vertical risers,” </a:t>
            </a:r>
            <a:r>
              <a:rPr lang="en-US" sz="1200" i="1" dirty="0" err="1" smtClean="0"/>
              <a:t>AIChE</a:t>
            </a:r>
            <a:r>
              <a:rPr lang="en-US" sz="1200" i="1" dirty="0" smtClean="0"/>
              <a:t> J.</a:t>
            </a:r>
            <a:r>
              <a:rPr lang="en-US" sz="1200" dirty="0" smtClean="0"/>
              <a:t> </a:t>
            </a:r>
            <a:r>
              <a:rPr lang="en-US" sz="1200" b="1" dirty="0" smtClean="0"/>
              <a:t>40,</a:t>
            </a:r>
            <a:r>
              <a:rPr lang="en-US" sz="1200" dirty="0" smtClean="0"/>
              <a:t> 215-228, 1994.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Hrenya</a:t>
            </a:r>
            <a:r>
              <a:rPr lang="en-US" sz="1200" dirty="0" smtClean="0"/>
              <a:t>, C., and J. Sinclair, “Effects of particle-phase turbulence in gas-solid flows,” </a:t>
            </a:r>
            <a:r>
              <a:rPr lang="en-US" sz="1200" i="1" dirty="0" err="1" smtClean="0"/>
              <a:t>AIChE</a:t>
            </a:r>
            <a:r>
              <a:rPr lang="en-US" sz="1200" i="1" dirty="0" smtClean="0"/>
              <a:t> J.</a:t>
            </a:r>
            <a:r>
              <a:rPr lang="en-US" sz="1200" dirty="0" smtClean="0"/>
              <a:t> </a:t>
            </a:r>
            <a:r>
              <a:rPr lang="en-US" sz="1200" b="1" dirty="0" smtClean="0"/>
              <a:t>43</a:t>
            </a:r>
            <a:r>
              <a:rPr lang="en-US" sz="1200" dirty="0" smtClean="0"/>
              <a:t>, 853-869, 1997.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Simonin</a:t>
            </a:r>
            <a:r>
              <a:rPr lang="en-US" sz="1200" dirty="0" smtClean="0"/>
              <a:t>, O., “Statistical and continuum modelling of turbulent reactive particulate flows. Part I: Theoretical derivation of dispersed phase </a:t>
            </a:r>
            <a:r>
              <a:rPr lang="en-US" sz="1200" dirty="0" err="1" smtClean="0"/>
              <a:t>Eulerian</a:t>
            </a:r>
            <a:r>
              <a:rPr lang="en-US" sz="1200" dirty="0" smtClean="0"/>
              <a:t> modelling from probability density function kinetic equation,” Lecture series - von Karman Institute for Fluid Dynamics </a:t>
            </a:r>
            <a:r>
              <a:rPr lang="en-US" sz="1200" b="1" dirty="0" smtClean="0"/>
              <a:t>6</a:t>
            </a:r>
            <a:r>
              <a:rPr lang="en-US" sz="1200" dirty="0" smtClean="0"/>
              <a:t>, D1-D42, 2000.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 double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average work, including some Favre-like averaging:</a:t>
            </a:r>
          </a:p>
          <a:p>
            <a:pPr>
              <a:buNone/>
            </a:pPr>
            <a:r>
              <a:rPr lang="en-US" dirty="0" err="1" smtClean="0"/>
              <a:t>Besnard</a:t>
            </a:r>
            <a:r>
              <a:rPr lang="en-US" dirty="0" smtClean="0"/>
              <a:t>, D.C., and F.H. Harlow, “Turbulence in multiphase flow,” </a:t>
            </a:r>
            <a:r>
              <a:rPr lang="en-US" i="1" dirty="0" smtClean="0"/>
              <a:t>Int. J. Multiphase Flow</a:t>
            </a:r>
            <a:r>
              <a:rPr lang="en-US" dirty="0" smtClean="0"/>
              <a:t> </a:t>
            </a:r>
            <a:r>
              <a:rPr lang="en-US" b="1" dirty="0" smtClean="0"/>
              <a:t>14</a:t>
            </a:r>
            <a:r>
              <a:rPr lang="en-US" dirty="0" smtClean="0"/>
              <a:t>, 679-699, 1988.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Dasgupta</a:t>
            </a:r>
            <a:r>
              <a:rPr lang="en-US" dirty="0" smtClean="0"/>
              <a:t>, S., R. Jackson and S. </a:t>
            </a:r>
            <a:r>
              <a:rPr lang="en-US" dirty="0" err="1" smtClean="0"/>
              <a:t>Sundaresan</a:t>
            </a:r>
            <a:r>
              <a:rPr lang="en-US" dirty="0" smtClean="0"/>
              <a:t>, “Turbulent gas-particle flow in vertical risers,” </a:t>
            </a:r>
            <a:r>
              <a:rPr lang="en-US" i="1" dirty="0" err="1" smtClean="0"/>
              <a:t>AIChE</a:t>
            </a:r>
            <a:r>
              <a:rPr lang="en-US" i="1" dirty="0" smtClean="0"/>
              <a:t> J.</a:t>
            </a:r>
            <a:r>
              <a:rPr lang="en-US" dirty="0" smtClean="0"/>
              <a:t> </a:t>
            </a:r>
            <a:r>
              <a:rPr lang="en-US" b="1" dirty="0" smtClean="0"/>
              <a:t>40,</a:t>
            </a:r>
            <a:r>
              <a:rPr lang="en-US" dirty="0" smtClean="0"/>
              <a:t> 215-228, 1994.)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Krepper</a:t>
            </a:r>
            <a:r>
              <a:rPr lang="en-US" dirty="0" smtClean="0"/>
              <a:t>, E., D. Lucas and H.-M. </a:t>
            </a:r>
            <a:r>
              <a:rPr lang="en-US" dirty="0" err="1" smtClean="0"/>
              <a:t>Prasser</a:t>
            </a:r>
            <a:r>
              <a:rPr lang="en-US" dirty="0" smtClean="0"/>
              <a:t>, “On the modelling of bubbly flow in vertical pipes,” </a:t>
            </a:r>
            <a:r>
              <a:rPr lang="en-US" i="1" dirty="0" err="1" smtClean="0"/>
              <a:t>Nucl</a:t>
            </a:r>
            <a:r>
              <a:rPr lang="en-US" i="1" dirty="0" smtClean="0"/>
              <a:t>. Eng. Des.</a:t>
            </a:r>
            <a:r>
              <a:rPr lang="en-US" dirty="0" smtClean="0"/>
              <a:t> </a:t>
            </a:r>
            <a:r>
              <a:rPr lang="en-US" b="1" dirty="0" smtClean="0"/>
              <a:t>235</a:t>
            </a:r>
            <a:r>
              <a:rPr lang="en-US" dirty="0" smtClean="0"/>
              <a:t>, 597–611, 2005.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err="1" smtClean="0"/>
              <a:t>Krepper</a:t>
            </a:r>
            <a:r>
              <a:rPr lang="en-US" dirty="0" smtClean="0"/>
              <a:t>, E., M. Beyer, T. Frank, D. Lucas and H.-M. </a:t>
            </a:r>
            <a:r>
              <a:rPr lang="en-US" dirty="0" err="1" smtClean="0"/>
              <a:t>Prasser</a:t>
            </a:r>
            <a:r>
              <a:rPr lang="en-US" dirty="0" smtClean="0"/>
              <a:t>, “CFD modelling of </a:t>
            </a:r>
            <a:r>
              <a:rPr lang="en-US" dirty="0" err="1" smtClean="0"/>
              <a:t>polydispersed</a:t>
            </a:r>
            <a:r>
              <a:rPr lang="en-US" dirty="0" smtClean="0"/>
              <a:t> bubbly two-phase flow around an obstacle,” </a:t>
            </a:r>
            <a:r>
              <a:rPr lang="en-US" i="1" dirty="0" err="1" smtClean="0"/>
              <a:t>Nucl</a:t>
            </a:r>
            <a:r>
              <a:rPr lang="en-US" i="1" dirty="0" smtClean="0"/>
              <a:t>. Eng. Des.</a:t>
            </a:r>
            <a:r>
              <a:rPr lang="en-US" dirty="0" smtClean="0"/>
              <a:t> </a:t>
            </a:r>
            <a:r>
              <a:rPr lang="en-US" b="1" dirty="0" smtClean="0"/>
              <a:t>239</a:t>
            </a:r>
            <a:r>
              <a:rPr lang="en-US" dirty="0" smtClean="0"/>
              <a:t>, 2372–2381, 2009.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err="1" smtClean="0"/>
              <a:t>Lahey</a:t>
            </a:r>
            <a:r>
              <a:rPr lang="en-US" dirty="0" smtClean="0"/>
              <a:t> Jr., R.T., and D.A. Drew, “The analysis of two-phase flow and heat transfer using a multidimensional, four-field, two-fluid model,” </a:t>
            </a:r>
            <a:r>
              <a:rPr lang="en-US" i="1" dirty="0" err="1" smtClean="0"/>
              <a:t>Nucl</a:t>
            </a:r>
            <a:r>
              <a:rPr lang="en-US" i="1" dirty="0" smtClean="0"/>
              <a:t>. Eng. Des.</a:t>
            </a:r>
            <a:r>
              <a:rPr lang="en-US" dirty="0" smtClean="0"/>
              <a:t> </a:t>
            </a:r>
            <a:r>
              <a:rPr lang="en-US" b="1" dirty="0" smtClean="0"/>
              <a:t>204</a:t>
            </a:r>
            <a:r>
              <a:rPr lang="en-US" dirty="0" smtClean="0"/>
              <a:t>, 29–44, 2001.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err="1" smtClean="0"/>
              <a:t>Lahey</a:t>
            </a:r>
            <a:r>
              <a:rPr lang="en-US" dirty="0" smtClean="0"/>
              <a:t> Jr., R.T., “The simulation of multidimensional multiphase flows,” </a:t>
            </a:r>
            <a:r>
              <a:rPr lang="en-US" i="1" dirty="0" err="1" smtClean="0"/>
              <a:t>Nucl</a:t>
            </a:r>
            <a:r>
              <a:rPr lang="en-US" i="1" dirty="0" smtClean="0"/>
              <a:t>. Eng. Des.</a:t>
            </a:r>
            <a:r>
              <a:rPr lang="en-US" dirty="0" smtClean="0"/>
              <a:t> </a:t>
            </a:r>
            <a:r>
              <a:rPr lang="en-US" b="1" dirty="0" smtClean="0"/>
              <a:t>235</a:t>
            </a:r>
            <a:r>
              <a:rPr lang="en-US" dirty="0" smtClean="0"/>
              <a:t>, 1043-1060, 2005.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Previous work</a:t>
            </a:r>
            <a:r>
              <a:rPr lang="en-US" smtClean="0"/>
              <a:t>, miscellaneous</a:t>
            </a:r>
            <a:endParaRPr lang="en-US" dirty="0" smtClean="0"/>
          </a:p>
          <a:p>
            <a:pPr marL="109728" indent="0">
              <a:buNone/>
            </a:pPr>
            <a:r>
              <a:rPr lang="en-US" sz="1200" dirty="0" err="1" smtClean="0"/>
              <a:t>Boelle</a:t>
            </a:r>
            <a:r>
              <a:rPr lang="en-US" sz="1200" dirty="0" smtClean="0"/>
              <a:t>, A., G. </a:t>
            </a:r>
            <a:r>
              <a:rPr lang="en-US" sz="1200" dirty="0" err="1" smtClean="0"/>
              <a:t>Balzer</a:t>
            </a:r>
            <a:r>
              <a:rPr lang="en-US" sz="1200" dirty="0" smtClean="0"/>
              <a:t> and O. </a:t>
            </a:r>
            <a:r>
              <a:rPr lang="en-US" sz="1200" dirty="0" err="1" smtClean="0"/>
              <a:t>Simonin</a:t>
            </a:r>
            <a:r>
              <a:rPr lang="en-US" sz="1200" dirty="0" smtClean="0"/>
              <a:t>, “Second-order prediction of the particle-phase stress tensor of inelastic spheres in simple shear dense suspensions,”</a:t>
            </a:r>
            <a:r>
              <a:rPr lang="en-US" sz="1200" i="1" dirty="0" smtClean="0"/>
              <a:t>ASME-Publications-FED-228</a:t>
            </a:r>
            <a:r>
              <a:rPr lang="en-US" sz="1200" dirty="0" smtClean="0"/>
              <a:t>, 9-18, 1995.</a:t>
            </a:r>
          </a:p>
          <a:p>
            <a:pPr marL="109728" indent="0">
              <a:buNone/>
            </a:pPr>
            <a:endParaRPr lang="en-US" sz="1200" dirty="0" smtClean="0"/>
          </a:p>
          <a:p>
            <a:pPr marL="109728" indent="0">
              <a:buNone/>
            </a:pPr>
            <a:r>
              <a:rPr lang="en-US" sz="1200" dirty="0" err="1" smtClean="0"/>
              <a:t>Gobin</a:t>
            </a:r>
            <a:r>
              <a:rPr lang="en-US" sz="1200" dirty="0" smtClean="0"/>
              <a:t>, A., H. </a:t>
            </a:r>
            <a:r>
              <a:rPr lang="en-US" sz="1200" dirty="0" err="1" smtClean="0"/>
              <a:t>Neau</a:t>
            </a:r>
            <a:r>
              <a:rPr lang="en-US" sz="1200" dirty="0" smtClean="0"/>
              <a:t>, O. </a:t>
            </a:r>
            <a:r>
              <a:rPr lang="en-US" sz="1200" dirty="0" err="1" smtClean="0"/>
              <a:t>Simonin</a:t>
            </a:r>
            <a:r>
              <a:rPr lang="en-US" sz="1200" dirty="0" smtClean="0"/>
              <a:t>, J.R. </a:t>
            </a:r>
            <a:r>
              <a:rPr lang="en-US" sz="1200" dirty="0" err="1" smtClean="0"/>
              <a:t>Llinas</a:t>
            </a:r>
            <a:r>
              <a:rPr lang="en-US" sz="1200" dirty="0" smtClean="0"/>
              <a:t>, V. </a:t>
            </a:r>
            <a:r>
              <a:rPr lang="en-US" sz="1200" dirty="0" err="1" smtClean="0"/>
              <a:t>Reiling</a:t>
            </a:r>
            <a:r>
              <a:rPr lang="en-US" sz="1200" dirty="0" smtClean="0"/>
              <a:t> and J.-L. </a:t>
            </a:r>
            <a:r>
              <a:rPr lang="en-US" sz="1200" dirty="0" err="1" smtClean="0"/>
              <a:t>Selo</a:t>
            </a:r>
            <a:r>
              <a:rPr lang="en-US" sz="1200" dirty="0" smtClean="0"/>
              <a:t>, “Fluid dynamic numerical simulation of a gas phase polymerization reactor,” </a:t>
            </a:r>
            <a:r>
              <a:rPr lang="en-US" sz="1200" i="1" dirty="0" smtClean="0"/>
              <a:t>Int. J. for Numerical Methods in Fluids</a:t>
            </a:r>
            <a:r>
              <a:rPr lang="en-US" sz="1200" dirty="0" smtClean="0"/>
              <a:t> </a:t>
            </a:r>
            <a:r>
              <a:rPr lang="en-US" sz="1200" b="1" dirty="0" smtClean="0"/>
              <a:t>43</a:t>
            </a:r>
            <a:r>
              <a:rPr lang="en-US" sz="1200" dirty="0" smtClean="0"/>
              <a:t>, 1199-1220, 2003.</a:t>
            </a:r>
          </a:p>
          <a:p>
            <a:endParaRPr lang="en-US" sz="1200" dirty="0" smtClean="0"/>
          </a:p>
          <a:p>
            <a:pPr marL="109728" indent="0">
              <a:buNone/>
            </a:pPr>
            <a:r>
              <a:rPr lang="en-US" sz="1200" dirty="0" err="1" smtClean="0"/>
              <a:t>Gevrin</a:t>
            </a:r>
            <a:r>
              <a:rPr lang="en-US" sz="1200" dirty="0" smtClean="0"/>
              <a:t>, F., O. </a:t>
            </a:r>
            <a:r>
              <a:rPr lang="en-US" sz="1200" dirty="0" err="1" smtClean="0"/>
              <a:t>Masbernat</a:t>
            </a:r>
            <a:r>
              <a:rPr lang="en-US" sz="1200" dirty="0" smtClean="0"/>
              <a:t> and O. </a:t>
            </a:r>
            <a:r>
              <a:rPr lang="en-US" sz="1200" dirty="0" err="1" smtClean="0"/>
              <a:t>Simonin</a:t>
            </a:r>
            <a:r>
              <a:rPr lang="en-US" sz="1200" dirty="0" smtClean="0"/>
              <a:t>, “Granular pressure and particle velocity fluctuations prediction in liquid fluidized beds,” </a:t>
            </a:r>
            <a:r>
              <a:rPr lang="en-US" sz="1200" i="1" dirty="0" smtClean="0"/>
              <a:t>Chem. Eng. Sci.</a:t>
            </a:r>
            <a:r>
              <a:rPr lang="en-US" sz="1200" dirty="0" smtClean="0"/>
              <a:t> </a:t>
            </a:r>
            <a:r>
              <a:rPr lang="en-US" sz="1200" b="1" dirty="0" smtClean="0"/>
              <a:t>63</a:t>
            </a:r>
            <a:r>
              <a:rPr lang="en-US" sz="1200" dirty="0" smtClean="0"/>
              <a:t>, 2450-2464, 2008.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26453-FD37-464E-979C-4E584594F3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5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single average work:</a:t>
            </a:r>
          </a:p>
          <a:p>
            <a:pPr marL="109728" indent="0">
              <a:buNone/>
            </a:pPr>
            <a:r>
              <a:rPr lang="en-US" dirty="0" err="1" smtClean="0"/>
              <a:t>Ahmadi</a:t>
            </a:r>
            <a:r>
              <a:rPr lang="en-US" dirty="0" smtClean="0"/>
              <a:t>, G., and D. Ma, “A thermodynamic formulation for dispersed multiphase turbulent flows – I Basic theory,” </a:t>
            </a:r>
            <a:r>
              <a:rPr lang="en-US" i="1" dirty="0" smtClean="0"/>
              <a:t>Int. J. Multiphase Flow,</a:t>
            </a:r>
            <a:r>
              <a:rPr lang="en-US" dirty="0" smtClean="0"/>
              <a:t> </a:t>
            </a:r>
            <a:r>
              <a:rPr lang="en-US" b="1" dirty="0" smtClean="0"/>
              <a:t>16</a:t>
            </a:r>
            <a:r>
              <a:rPr lang="en-US" dirty="0" smtClean="0"/>
              <a:t>, 323-340, 1990.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err="1" smtClean="0"/>
              <a:t>Lhuillier</a:t>
            </a:r>
            <a:r>
              <a:rPr lang="en-US" dirty="0" smtClean="0"/>
              <a:t>, D., “Macroscopic modelling of multi-phase mixtures,” in U. </a:t>
            </a:r>
            <a:r>
              <a:rPr lang="en-US" dirty="0" err="1" smtClean="0"/>
              <a:t>Schaflinger</a:t>
            </a:r>
            <a:r>
              <a:rPr lang="en-US" dirty="0" smtClean="0"/>
              <a:t>, ed., Flow of Particles in Suspensions, Springer-</a:t>
            </a:r>
            <a:r>
              <a:rPr lang="en-US" dirty="0" err="1" smtClean="0"/>
              <a:t>Verlag</a:t>
            </a:r>
            <a:r>
              <a:rPr lang="en-US" dirty="0" smtClean="0"/>
              <a:t>, 39-91, 1996.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err="1" smtClean="0"/>
              <a:t>Liljegren</a:t>
            </a:r>
            <a:r>
              <a:rPr lang="en-US" dirty="0" smtClean="0"/>
              <a:t>, L.M., “Fluctuating kinetic energy budget during homogeneous flow of a fluid solid mixture,” </a:t>
            </a:r>
            <a:r>
              <a:rPr lang="en-US" i="1" dirty="0" smtClean="0"/>
              <a:t>Phys. Fluids</a:t>
            </a:r>
            <a:r>
              <a:rPr lang="en-US" dirty="0" smtClean="0"/>
              <a:t> </a:t>
            </a:r>
            <a:r>
              <a:rPr lang="en-US" b="1" dirty="0" smtClean="0"/>
              <a:t>8</a:t>
            </a:r>
            <a:r>
              <a:rPr lang="en-US" dirty="0" smtClean="0"/>
              <a:t>, 84-90, 1996.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pPr marL="109728" indent="0">
              <a:buNone/>
            </a:pPr>
            <a:r>
              <a:rPr lang="en-US" dirty="0" err="1" smtClean="0"/>
              <a:t>Liljegren</a:t>
            </a:r>
            <a:r>
              <a:rPr lang="en-US" dirty="0" smtClean="0"/>
              <a:t>, L.M., “The dissipation rate of fluctuating kinetic energy in a fluid-solid flow,” </a:t>
            </a:r>
            <a:r>
              <a:rPr lang="en-US" i="1" dirty="0" smtClean="0"/>
              <a:t>Phys. Fluids</a:t>
            </a:r>
            <a:r>
              <a:rPr lang="en-US" dirty="0" smtClean="0"/>
              <a:t> </a:t>
            </a:r>
            <a:r>
              <a:rPr lang="en-US" b="1" dirty="0" smtClean="0"/>
              <a:t>6</a:t>
            </a:r>
            <a:r>
              <a:rPr lang="en-US" dirty="0" smtClean="0"/>
              <a:t>, 3795-3797, 1994.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Kashiwa, B.A., and W.B. </a:t>
            </a:r>
            <a:r>
              <a:rPr lang="en-US" dirty="0" err="1" smtClean="0"/>
              <a:t>VanderHeyden</a:t>
            </a:r>
            <a:r>
              <a:rPr lang="en-US" dirty="0" smtClean="0"/>
              <a:t>, “Toward a general theory for multiphase turbulence Part I: Development and gauging of the model equations,” LA-13773-MS, Dec. 2000.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26453-FD37-464E-979C-4E584594F3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3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Favre, A., “</a:t>
            </a:r>
            <a:r>
              <a:rPr lang="en-US" sz="1200" dirty="0" err="1" smtClean="0"/>
              <a:t>Équations</a:t>
            </a:r>
            <a:r>
              <a:rPr lang="en-US" sz="1200" dirty="0" smtClean="0"/>
              <a:t> des </a:t>
            </a:r>
            <a:r>
              <a:rPr lang="en-US" sz="1200" dirty="0" err="1" smtClean="0"/>
              <a:t>gaz</a:t>
            </a:r>
            <a:r>
              <a:rPr lang="en-US" sz="1200" dirty="0" smtClean="0"/>
              <a:t> </a:t>
            </a:r>
            <a:r>
              <a:rPr lang="en-US" sz="1200" dirty="0" err="1" smtClean="0"/>
              <a:t>turbulents</a:t>
            </a:r>
            <a:r>
              <a:rPr lang="en-US" sz="1200" dirty="0" smtClean="0"/>
              <a:t> </a:t>
            </a:r>
            <a:r>
              <a:rPr lang="en-US" sz="1200" dirty="0" err="1" smtClean="0"/>
              <a:t>compressibles</a:t>
            </a:r>
            <a:r>
              <a:rPr lang="en-US" sz="1200" dirty="0" smtClean="0"/>
              <a:t> I. - </a:t>
            </a:r>
            <a:r>
              <a:rPr lang="en-US" sz="1200" dirty="0" err="1" smtClean="0"/>
              <a:t>Formes</a:t>
            </a:r>
            <a:r>
              <a:rPr lang="en-US" sz="1200" dirty="0" smtClean="0"/>
              <a:t> </a:t>
            </a:r>
            <a:r>
              <a:rPr lang="en-US" sz="1200" dirty="0" err="1" smtClean="0"/>
              <a:t>générales</a:t>
            </a:r>
            <a:r>
              <a:rPr lang="en-US" sz="1200" dirty="0" smtClean="0"/>
              <a:t>,”</a:t>
            </a:r>
            <a:r>
              <a:rPr lang="en-US" sz="1200" baseline="0" dirty="0" smtClean="0"/>
              <a:t> </a:t>
            </a:r>
            <a:r>
              <a:rPr lang="en-US" sz="1200" dirty="0" smtClean="0"/>
              <a:t>Journal de </a:t>
            </a:r>
            <a:r>
              <a:rPr lang="en-US" sz="1200" dirty="0" err="1" smtClean="0"/>
              <a:t>Mécanique</a:t>
            </a:r>
            <a:r>
              <a:rPr lang="en-US" sz="1200" dirty="0" smtClean="0"/>
              <a:t> </a:t>
            </a:r>
            <a:r>
              <a:rPr lang="en-US" sz="1200" b="1" dirty="0" smtClean="0"/>
              <a:t>4</a:t>
            </a:r>
            <a:r>
              <a:rPr lang="en-US" sz="1200" dirty="0" smtClean="0"/>
              <a:t>, 361-390, 1965.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Favre, A., “Formulation of the statistical equations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of turbulent flows with variable density,” in </a:t>
            </a:r>
            <a:r>
              <a:rPr lang="en-US" sz="1200" i="1" dirty="0" smtClean="0"/>
              <a:t>Studies in Turbulence</a:t>
            </a:r>
            <a:r>
              <a:rPr lang="en-US" sz="1200" dirty="0" smtClean="0"/>
              <a:t>, T.B. </a:t>
            </a:r>
            <a:r>
              <a:rPr lang="en-US" sz="1200" dirty="0" err="1" smtClean="0"/>
              <a:t>Gatski</a:t>
            </a:r>
            <a:r>
              <a:rPr lang="en-US" sz="1200" dirty="0" smtClean="0"/>
              <a:t>, S. Sarkar and C.O. </a:t>
            </a:r>
            <a:r>
              <a:rPr lang="en-US" sz="1200" dirty="0" err="1" smtClean="0"/>
              <a:t>Speziale</a:t>
            </a:r>
            <a:r>
              <a:rPr lang="en-US" sz="1200" dirty="0" smtClean="0"/>
              <a:t> eds.,</a:t>
            </a:r>
            <a:r>
              <a:rPr lang="en-US" sz="1200" baseline="0" dirty="0" smtClean="0"/>
              <a:t> </a:t>
            </a:r>
            <a:r>
              <a:rPr lang="en-US" sz="1200" dirty="0" smtClean="0"/>
              <a:t>Springer-</a:t>
            </a:r>
            <a:r>
              <a:rPr lang="en-US" sz="1200" dirty="0" err="1" smtClean="0"/>
              <a:t>Verlag</a:t>
            </a:r>
            <a:r>
              <a:rPr lang="en-US" sz="1200" dirty="0" smtClean="0"/>
              <a:t>, 324-341, 1992.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26453-FD37-464E-979C-4E584594F3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8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Besnard</a:t>
            </a:r>
            <a:r>
              <a:rPr lang="en-US" dirty="0" smtClean="0"/>
              <a:t>, D.C., and F.H. Harlow, “Turbulence in multiphase flow,” </a:t>
            </a:r>
            <a:r>
              <a:rPr lang="en-US" i="1" dirty="0" smtClean="0"/>
              <a:t>Int. J. Multiphase Flow</a:t>
            </a:r>
            <a:r>
              <a:rPr lang="en-US" dirty="0" smtClean="0"/>
              <a:t> </a:t>
            </a:r>
            <a:r>
              <a:rPr lang="en-US" b="1" dirty="0" smtClean="0"/>
              <a:t>14</a:t>
            </a:r>
            <a:r>
              <a:rPr lang="en-US" dirty="0" smtClean="0"/>
              <a:t>, 679-699, 1988.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26453-FD37-464E-979C-4E584594F3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81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Agrawal, K., P.N.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Loezos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Syamlal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Sundaresan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-scale structures in rapid gas-solid flows,”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Fluid Mech.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151-185, 2001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26453-FD37-464E-979C-4E584594F38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6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Hrenya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 and J. Sinclair, “Effects of particle-phase turbulent in gas-solid flows,”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AIChE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853-869, 1997.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26453-FD37-464E-979C-4E584594F38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4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Agrawal, K., P.N.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Loezos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Syamlal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Sundaresan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-scale structures in rapid gas-solid flows,”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Fluid Mech.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151-185, 2001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26453-FD37-464E-979C-4E584594F38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6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Agrawal, K., P.N.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Loezos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Syamlal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Sundaresan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-scale structures in rapid gas-solid flows,”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Fluid Mech.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151-185, 2001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26453-FD37-464E-979C-4E584594F38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67D0FE-C42B-4809-AC6B-E5B2F64C39D7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21C99D-CAF3-4717-8A05-3E04D0452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7D0FE-C42B-4809-AC6B-E5B2F64C39D7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1C99D-CAF3-4717-8A05-3E04D0452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7D0FE-C42B-4809-AC6B-E5B2F64C39D7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1C99D-CAF3-4717-8A05-3E04D0452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7D0FE-C42B-4809-AC6B-E5B2F64C39D7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1C99D-CAF3-4717-8A05-3E04D04525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7D0FE-C42B-4809-AC6B-E5B2F64C39D7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1C99D-CAF3-4717-8A05-3E04D04525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7D0FE-C42B-4809-AC6B-E5B2F64C39D7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1C99D-CAF3-4717-8A05-3E04D04525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7D0FE-C42B-4809-AC6B-E5B2F64C39D7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1C99D-CAF3-4717-8A05-3E04D0452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7D0FE-C42B-4809-AC6B-E5B2F64C39D7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1C99D-CAF3-4717-8A05-3E04D04525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7D0FE-C42B-4809-AC6B-E5B2F64C39D7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1C99D-CAF3-4717-8A05-3E04D0452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67D0FE-C42B-4809-AC6B-E5B2F64C39D7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1C99D-CAF3-4717-8A05-3E04D0452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67D0FE-C42B-4809-AC6B-E5B2F64C39D7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21C99D-CAF3-4717-8A05-3E04D04525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67D0FE-C42B-4809-AC6B-E5B2F64C39D7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21C99D-CAF3-4717-8A05-3E04D0452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44.wmf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7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3.wmf"/><Relationship Id="rId26" Type="http://schemas.openxmlformats.org/officeDocument/2006/relationships/image" Target="../media/image55.wmf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43.wmf"/><Relationship Id="rId29" Type="http://schemas.openxmlformats.org/officeDocument/2006/relationships/oleObject" Target="../embeddings/oleObject60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51.bin"/><Relationship Id="rId24" Type="http://schemas.openxmlformats.org/officeDocument/2006/relationships/image" Target="../media/image54.wmf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28" Type="http://schemas.openxmlformats.org/officeDocument/2006/relationships/image" Target="../media/image56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38.wmf"/><Relationship Id="rId22" Type="http://schemas.openxmlformats.org/officeDocument/2006/relationships/image" Target="../media/image44.wmf"/><Relationship Id="rId27" Type="http://schemas.openxmlformats.org/officeDocument/2006/relationships/oleObject" Target="../embeddings/oleObject59.bin"/><Relationship Id="rId30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6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6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8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7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8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8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5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8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8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5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0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9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1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0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0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0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0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0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1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1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120.wmf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3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2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122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067800" cy="2286000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Turbulence Model for Gas-Particle Flows </a:t>
            </a:r>
            <a:b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Favre-Averaging </a:t>
            </a:r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III. Closures</a:t>
            </a:r>
            <a:b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Thomas J. O’Brien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NETL-emeritus</a:t>
            </a:r>
            <a:r>
              <a:rPr lang="en-US" sz="2800" u="sng" dirty="0" smtClean="0">
                <a:solidFill>
                  <a:schemeClr val="tx1"/>
                </a:solidFill>
              </a:rPr>
              <a:t/>
            </a:r>
            <a:br>
              <a:rPr lang="en-US" sz="2800" u="sng" dirty="0" smtClean="0">
                <a:solidFill>
                  <a:schemeClr val="tx1"/>
                </a:solidFill>
              </a:rPr>
            </a:br>
            <a:endParaRPr lang="en-US" sz="2800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86400"/>
            <a:ext cx="3429000" cy="16002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1847 Joliet Way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Boulder, CO 80305</a:t>
            </a:r>
          </a:p>
          <a:p>
            <a:pPr algn="l"/>
            <a:r>
              <a:rPr lang="en-US" sz="2100" b="1" dirty="0">
                <a:solidFill>
                  <a:schemeClr val="tx1"/>
                </a:solidFill>
              </a:rPr>
              <a:t>TOBBoCo@gmail.com</a:t>
            </a:r>
          </a:p>
          <a:p>
            <a:pPr algn="l"/>
            <a:r>
              <a:rPr lang="en-US" sz="2100" b="1" dirty="0">
                <a:solidFill>
                  <a:schemeClr val="tx1"/>
                </a:solidFill>
              </a:rPr>
              <a:t>304-816-6332</a:t>
            </a:r>
          </a:p>
          <a:p>
            <a:pPr algn="l"/>
            <a:endParaRPr lang="en-US" sz="29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5610761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2014 Multiphase </a:t>
            </a:r>
            <a:r>
              <a:rPr lang="en-US" sz="2000" b="1" dirty="0"/>
              <a:t>Flow </a:t>
            </a:r>
            <a:r>
              <a:rPr lang="en-US" sz="2000" b="1" dirty="0" smtClean="0"/>
              <a:t>Science Conference</a:t>
            </a:r>
          </a:p>
          <a:p>
            <a:r>
              <a:rPr lang="en-US" sz="2000" b="1" dirty="0" smtClean="0"/>
              <a:t>National Energy Technology Laboratory (NETL)</a:t>
            </a:r>
          </a:p>
          <a:p>
            <a:r>
              <a:rPr lang="en-US" sz="2000" b="1" dirty="0" smtClean="0"/>
              <a:t>Lakeview </a:t>
            </a:r>
            <a:r>
              <a:rPr lang="en-US" sz="2000" b="1" dirty="0"/>
              <a:t>Golf Resort &amp;Spa</a:t>
            </a:r>
            <a:r>
              <a:rPr lang="en-US" sz="2000" b="1" dirty="0" smtClean="0"/>
              <a:t>, Morgantown, WV</a:t>
            </a:r>
          </a:p>
          <a:p>
            <a:r>
              <a:rPr lang="en-US" sz="2000" b="1" dirty="0"/>
              <a:t>Aug. </a:t>
            </a:r>
            <a:r>
              <a:rPr lang="en-US" sz="2000" b="1" dirty="0" smtClean="0"/>
              <a:t>5&amp;7, 2014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95400"/>
            <a:ext cx="4387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Dependent variables: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28600" y="2667000"/>
            <a:ext cx="4455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Reynolds</a:t>
            </a:r>
            <a:r>
              <a:rPr lang="en-US" sz="2800" dirty="0" smtClean="0"/>
              <a:t> decomposition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922931"/>
              </p:ext>
            </p:extLst>
          </p:nvPr>
        </p:nvGraphicFramePr>
        <p:xfrm>
          <a:off x="449263" y="3124200"/>
          <a:ext cx="3589337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9" name="Equation" r:id="rId3" imgW="1434960" imgH="1498320" progId="Equation.3">
                  <p:embed/>
                </p:oleObj>
              </mc:Choice>
              <mc:Fallback>
                <p:oleObj name="Equation" r:id="rId3" imgW="1434960" imgH="149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3124200"/>
                        <a:ext cx="3589337" cy="374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813708"/>
              </p:ext>
            </p:extLst>
          </p:nvPr>
        </p:nvGraphicFramePr>
        <p:xfrm>
          <a:off x="4489450" y="3048000"/>
          <a:ext cx="35893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0" name="Equation" r:id="rId5" imgW="1434960" imgH="1523880" progId="Equation.3">
                  <p:embed/>
                </p:oleObj>
              </mc:Choice>
              <mc:Fallback>
                <p:oleObj name="Equation" r:id="rId5" imgW="143496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048000"/>
                        <a:ext cx="3589338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719725" y="2667000"/>
            <a:ext cx="3807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Favre</a:t>
            </a:r>
            <a:r>
              <a:rPr lang="en-US" sz="2800" dirty="0" smtClean="0"/>
              <a:t> decomposition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331249"/>
              </p:ext>
            </p:extLst>
          </p:nvPr>
        </p:nvGraphicFramePr>
        <p:xfrm>
          <a:off x="4378325" y="1295400"/>
          <a:ext cx="12604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1" name="Equation" r:id="rId7" imgW="495000" imgH="215640" progId="Equation.3">
                  <p:embed/>
                </p:oleObj>
              </mc:Choice>
              <mc:Fallback>
                <p:oleObj name="Equation" r:id="rId7" imgW="495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1295400"/>
                        <a:ext cx="12604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08053452"/>
              </p:ext>
            </p:extLst>
          </p:nvPr>
        </p:nvGraphicFramePr>
        <p:xfrm>
          <a:off x="457200" y="1900238"/>
          <a:ext cx="48133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2" name="Equation" r:id="rId9" imgW="1485720" imgH="253800" progId="Equation.3">
                  <p:embed/>
                </p:oleObj>
              </mc:Choice>
              <mc:Fallback>
                <p:oleObj name="Equation" r:id="rId9" imgW="1485720" imgH="253800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0238"/>
                        <a:ext cx="48133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3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Continuity Equations</a:t>
            </a:r>
            <a:endParaRPr lang="en-US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207573"/>
              </p:ext>
            </p:extLst>
          </p:nvPr>
        </p:nvGraphicFramePr>
        <p:xfrm>
          <a:off x="77787" y="1720850"/>
          <a:ext cx="7542213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6" name="Equation" r:id="rId3" imgW="3530520" imgH="939600" progId="Equation.3">
                  <p:embed/>
                </p:oleObj>
              </mc:Choice>
              <mc:Fallback>
                <p:oleObj name="Equation" r:id="rId3" imgW="3530520" imgH="939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" y="1720850"/>
                        <a:ext cx="7542213" cy="199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66671"/>
              </p:ext>
            </p:extLst>
          </p:nvPr>
        </p:nvGraphicFramePr>
        <p:xfrm>
          <a:off x="122237" y="4311650"/>
          <a:ext cx="7269163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7" name="Equation" r:id="rId5" imgW="3403440" imgH="939600" progId="Equation.3">
                  <p:embed/>
                </p:oleObj>
              </mc:Choice>
              <mc:Fallback>
                <p:oleObj name="Equation" r:id="rId5" imgW="3403440" imgH="939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" y="4311650"/>
                        <a:ext cx="7269163" cy="199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295400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Gas phase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881735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Solids phase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Gas Phase Momentum Equations</a:t>
            </a:r>
            <a:endParaRPr 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208092"/>
              </p:ext>
            </p:extLst>
          </p:nvPr>
        </p:nvGraphicFramePr>
        <p:xfrm>
          <a:off x="-79375" y="1127125"/>
          <a:ext cx="9388475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0" name="Equation" r:id="rId3" imgW="3860640" imgH="2247840" progId="Equation.3">
                  <p:embed/>
                </p:oleObj>
              </mc:Choice>
              <mc:Fallback>
                <p:oleObj name="Equation" r:id="rId3" imgW="3860640" imgH="2247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1127125"/>
                        <a:ext cx="9388475" cy="546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039154"/>
              </p:ext>
            </p:extLst>
          </p:nvPr>
        </p:nvGraphicFramePr>
        <p:xfrm>
          <a:off x="4643438" y="3435350"/>
          <a:ext cx="36750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1" name="Equation" r:id="rId5" imgW="1511280" imgH="279360" progId="Equation.3">
                  <p:embed/>
                </p:oleObj>
              </mc:Choice>
              <mc:Fallback>
                <p:oleObj name="Equation" r:id="rId5" imgW="1511280" imgH="2793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435350"/>
                        <a:ext cx="3675062" cy="679450"/>
                      </a:xfrm>
                      <a:prstGeom prst="rect">
                        <a:avLst/>
                      </a:prstGeom>
                      <a:solidFill>
                        <a:srgbClr val="A8B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6553200" y="4114800"/>
            <a:ext cx="1752600" cy="1600200"/>
          </a:xfrm>
          <a:prstGeom prst="straightConnector1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505700" y="6096000"/>
            <a:ext cx="723900" cy="609600"/>
          </a:xfrm>
          <a:prstGeom prst="straightConnector1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600700" y="6096000"/>
            <a:ext cx="723900" cy="609600"/>
          </a:xfrm>
          <a:prstGeom prst="straightConnector1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191000" y="6096000"/>
            <a:ext cx="723900" cy="609600"/>
          </a:xfrm>
          <a:prstGeom prst="straightConnector1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4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Solids Phase Momentum Equations</a:t>
            </a:r>
            <a:endParaRPr 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476943"/>
              </p:ext>
            </p:extLst>
          </p:nvPr>
        </p:nvGraphicFramePr>
        <p:xfrm>
          <a:off x="11113" y="1127125"/>
          <a:ext cx="9204325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0" name="Equation" r:id="rId3" imgW="3784320" imgH="2247840" progId="Equation.3">
                  <p:embed/>
                </p:oleObj>
              </mc:Choice>
              <mc:Fallback>
                <p:oleObj name="Equation" r:id="rId3" imgW="3784320" imgH="2247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3" y="1127125"/>
                        <a:ext cx="9204325" cy="546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335219"/>
              </p:ext>
            </p:extLst>
          </p:nvPr>
        </p:nvGraphicFramePr>
        <p:xfrm>
          <a:off x="4735513" y="3382963"/>
          <a:ext cx="3489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1" name="Equation" r:id="rId5" imgW="1434960" imgH="279360" progId="Equation.3">
                  <p:embed/>
                </p:oleObj>
              </mc:Choice>
              <mc:Fallback>
                <p:oleObj name="Equation" r:id="rId5" imgW="1434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3" y="3382963"/>
                        <a:ext cx="3489325" cy="679450"/>
                      </a:xfrm>
                      <a:prstGeom prst="rect">
                        <a:avLst/>
                      </a:prstGeom>
                      <a:solidFill>
                        <a:srgbClr val="A8B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6400800" y="4114800"/>
            <a:ext cx="1752600" cy="1600200"/>
          </a:xfrm>
          <a:prstGeom prst="straightConnector1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505700" y="6096000"/>
            <a:ext cx="723900" cy="609600"/>
          </a:xfrm>
          <a:prstGeom prst="straightConnector1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753100" y="6096000"/>
            <a:ext cx="723900" cy="609600"/>
          </a:xfrm>
          <a:prstGeom prst="straightConnector1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267200" y="6172200"/>
            <a:ext cx="723900" cy="609600"/>
          </a:xfrm>
          <a:prstGeom prst="straightConnector1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9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ranular </a:t>
            </a:r>
            <a:r>
              <a:rPr lang="en-US" dirty="0"/>
              <a:t>T</a:t>
            </a:r>
            <a:r>
              <a:rPr lang="en-US" dirty="0" smtClean="0"/>
              <a:t>emperature </a:t>
            </a:r>
            <a:r>
              <a:rPr lang="en-US" dirty="0"/>
              <a:t>E</a:t>
            </a:r>
            <a:r>
              <a:rPr lang="en-US" dirty="0" smtClean="0"/>
              <a:t>quation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180312"/>
              </p:ext>
            </p:extLst>
          </p:nvPr>
        </p:nvGraphicFramePr>
        <p:xfrm>
          <a:off x="0" y="1295400"/>
          <a:ext cx="9091613" cy="560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39" name="Equation" r:id="rId3" imgW="4076640" imgH="2539800" progId="Equation.3">
                  <p:embed/>
                </p:oleObj>
              </mc:Choice>
              <mc:Fallback>
                <p:oleObj name="Equation" r:id="rId3" imgW="4076640" imgH="25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091613" cy="560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853487"/>
              </p:ext>
            </p:extLst>
          </p:nvPr>
        </p:nvGraphicFramePr>
        <p:xfrm>
          <a:off x="6502400" y="3967163"/>
          <a:ext cx="22606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40" name="Equation" r:id="rId5" imgW="1091880" imgH="279360" progId="Equation.3">
                  <p:embed/>
                </p:oleObj>
              </mc:Choice>
              <mc:Fallback>
                <p:oleObj name="Equation" r:id="rId5" imgW="1091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3967163"/>
                        <a:ext cx="2260600" cy="57785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62400" y="3516868"/>
            <a:ext cx="515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Turbulent Granular Temperature Flux vector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010400" y="4495800"/>
            <a:ext cx="1828800" cy="457200"/>
          </a:xfrm>
          <a:prstGeom prst="straightConnector1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477000" y="6096000"/>
            <a:ext cx="723900" cy="609600"/>
          </a:xfrm>
          <a:prstGeom prst="straightConnector1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876800" y="6248400"/>
            <a:ext cx="723900" cy="609600"/>
          </a:xfrm>
          <a:prstGeom prst="straightConnector1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43800" y="6400800"/>
            <a:ext cx="0" cy="304800"/>
          </a:xfrm>
          <a:prstGeom prst="straightConnector1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191500" y="6553200"/>
            <a:ext cx="495300" cy="304800"/>
          </a:xfrm>
          <a:prstGeom prst="straightConnector1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2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270855"/>
              </p:ext>
            </p:extLst>
          </p:nvPr>
        </p:nvGraphicFramePr>
        <p:xfrm>
          <a:off x="228600" y="1939925"/>
          <a:ext cx="23145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68" name="Equation" r:id="rId3" imgW="977760" imgH="533160" progId="Equation.3">
                  <p:embed/>
                </p:oleObj>
              </mc:Choice>
              <mc:Fallback>
                <p:oleObj name="Equation" r:id="rId3" imgW="977760" imgH="533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39925"/>
                        <a:ext cx="231457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6800"/>
              </p:ext>
            </p:extLst>
          </p:nvPr>
        </p:nvGraphicFramePr>
        <p:xfrm>
          <a:off x="3352800" y="1981200"/>
          <a:ext cx="22510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69" name="Equation" r:id="rId5" imgW="952200" imgH="507960" progId="Equation.3">
                  <p:embed/>
                </p:oleObj>
              </mc:Choice>
              <mc:Fallback>
                <p:oleObj name="Equation" r:id="rId5" imgW="952200" imgH="5079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81200"/>
                        <a:ext cx="2251075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946162"/>
              </p:ext>
            </p:extLst>
          </p:nvPr>
        </p:nvGraphicFramePr>
        <p:xfrm>
          <a:off x="6311900" y="2000250"/>
          <a:ext cx="2192338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70" name="Equation" r:id="rId7" imgW="927000" imgH="507960" progId="Equation.3">
                  <p:embed/>
                </p:oleObj>
              </mc:Choice>
              <mc:Fallback>
                <p:oleObj name="Equation" r:id="rId7" imgW="92700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000250"/>
                        <a:ext cx="2192338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Relating Reynolds mean to phase-averaged mean: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Continuity equations: – none, but …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Momentum equations: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Correlations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19333"/>
              </p:ext>
            </p:extLst>
          </p:nvPr>
        </p:nvGraphicFramePr>
        <p:xfrm>
          <a:off x="0" y="4730750"/>
          <a:ext cx="33639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71" name="Equation" r:id="rId9" imgW="1384200" imgH="279360" progId="Equation.3">
                  <p:embed/>
                </p:oleObj>
              </mc:Choice>
              <mc:Fallback>
                <p:oleObj name="Equation" r:id="rId9" imgW="1384200" imgH="2793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30750"/>
                        <a:ext cx="336391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237158"/>
              </p:ext>
            </p:extLst>
          </p:nvPr>
        </p:nvGraphicFramePr>
        <p:xfrm>
          <a:off x="3352800" y="4724400"/>
          <a:ext cx="32115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72" name="Equation" r:id="rId11" imgW="1320480" imgH="279360" progId="Equation.3">
                  <p:embed/>
                </p:oleObj>
              </mc:Choice>
              <mc:Fallback>
                <p:oleObj name="Equation" r:id="rId11" imgW="1320480" imgH="2793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724400"/>
                        <a:ext cx="321151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497039"/>
              </p:ext>
            </p:extLst>
          </p:nvPr>
        </p:nvGraphicFramePr>
        <p:xfrm>
          <a:off x="6516688" y="4730750"/>
          <a:ext cx="27797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73" name="Equation" r:id="rId13" imgW="1143000" imgH="279360" progId="Equation.3">
                  <p:embed/>
                </p:oleObj>
              </mc:Choice>
              <mc:Fallback>
                <p:oleObj name="Equation" r:id="rId13" imgW="1143000" imgH="2793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730750"/>
                        <a:ext cx="277971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523899"/>
              </p:ext>
            </p:extLst>
          </p:nvPr>
        </p:nvGraphicFramePr>
        <p:xfrm>
          <a:off x="3711575" y="5732463"/>
          <a:ext cx="5556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74" name="Equation" r:id="rId15" imgW="228600" imgH="253800" progId="Equation.3">
                  <p:embed/>
                </p:oleObj>
              </mc:Choice>
              <mc:Fallback>
                <p:oleObj name="Equation" r:id="rId15" imgW="22860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5732463"/>
                        <a:ext cx="5556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402192"/>
              </p:ext>
            </p:extLst>
          </p:nvPr>
        </p:nvGraphicFramePr>
        <p:xfrm>
          <a:off x="5181600" y="5607050"/>
          <a:ext cx="11112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75" name="Equation" r:id="rId17" imgW="457200" imgH="482400" progId="Equation.3">
                  <p:embed/>
                </p:oleObj>
              </mc:Choice>
              <mc:Fallback>
                <p:oleObj name="Equation" r:id="rId17" imgW="457200" imgH="482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607050"/>
                        <a:ext cx="11112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210650"/>
              </p:ext>
            </p:extLst>
          </p:nvPr>
        </p:nvGraphicFramePr>
        <p:xfrm>
          <a:off x="7132638" y="5607050"/>
          <a:ext cx="108108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76" name="Equation" r:id="rId19" imgW="444240" imgH="482400" progId="Equation.3">
                  <p:embed/>
                </p:oleObj>
              </mc:Choice>
              <mc:Fallback>
                <p:oleObj name="Equation" r:id="rId19" imgW="444240" imgH="482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8" y="5607050"/>
                        <a:ext cx="108108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877489"/>
              </p:ext>
            </p:extLst>
          </p:nvPr>
        </p:nvGraphicFramePr>
        <p:xfrm>
          <a:off x="1408113" y="5661025"/>
          <a:ext cx="6492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77" name="Equation" r:id="rId21" imgW="266400" imgH="241200" progId="Equation.3">
                  <p:embed/>
                </p:oleObj>
              </mc:Choice>
              <mc:Fallback>
                <p:oleObj name="Equation" r:id="rId21" imgW="26640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5661025"/>
                        <a:ext cx="6492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265270"/>
              </p:ext>
            </p:extLst>
          </p:nvPr>
        </p:nvGraphicFramePr>
        <p:xfrm>
          <a:off x="2428875" y="5661025"/>
          <a:ext cx="6191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78" name="Equation" r:id="rId23" imgW="253800" imgH="241200" progId="Equation.3">
                  <p:embed/>
                </p:oleObj>
              </mc:Choice>
              <mc:Fallback>
                <p:oleObj name="Equation" r:id="rId23" imgW="253800" imgH="241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5661025"/>
                        <a:ext cx="6191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7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Granular temperature equation: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Correlations (cont.)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43107"/>
              </p:ext>
            </p:extLst>
          </p:nvPr>
        </p:nvGraphicFramePr>
        <p:xfrm>
          <a:off x="304800" y="1905000"/>
          <a:ext cx="27797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42" name="Equation" r:id="rId3" imgW="1143000" imgH="279360" progId="Equation.3">
                  <p:embed/>
                </p:oleObj>
              </mc:Choice>
              <mc:Fallback>
                <p:oleObj name="Equation" r:id="rId3" imgW="1143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277971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50239"/>
              </p:ext>
            </p:extLst>
          </p:nvPr>
        </p:nvGraphicFramePr>
        <p:xfrm>
          <a:off x="381000" y="2708275"/>
          <a:ext cx="1160463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43" name="Equation" r:id="rId5" imgW="520560" imgH="469800" progId="Equation.3">
                  <p:embed/>
                </p:oleObj>
              </mc:Choice>
              <mc:Fallback>
                <p:oleObj name="Equation" r:id="rId5" imgW="520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08275"/>
                        <a:ext cx="1160463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229171"/>
              </p:ext>
            </p:extLst>
          </p:nvPr>
        </p:nvGraphicFramePr>
        <p:xfrm>
          <a:off x="1981200" y="2667000"/>
          <a:ext cx="1217613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44" name="Equation" r:id="rId7" imgW="545760" imgH="482400" progId="Equation.3">
                  <p:embed/>
                </p:oleObj>
              </mc:Choice>
              <mc:Fallback>
                <p:oleObj name="Equation" r:id="rId7" imgW="545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1217613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994972"/>
              </p:ext>
            </p:extLst>
          </p:nvPr>
        </p:nvGraphicFramePr>
        <p:xfrm>
          <a:off x="3708400" y="2971800"/>
          <a:ext cx="4826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45" name="Equation" r:id="rId9" imgW="215640" imgH="253800" progId="Equation.3">
                  <p:embed/>
                </p:oleObj>
              </mc:Choice>
              <mc:Fallback>
                <p:oleObj name="Equation" r:id="rId9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971800"/>
                        <a:ext cx="4826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94627"/>
              </p:ext>
            </p:extLst>
          </p:nvPr>
        </p:nvGraphicFramePr>
        <p:xfrm>
          <a:off x="4625975" y="2971800"/>
          <a:ext cx="7080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46" name="Equation" r:id="rId11" imgW="317160" imgH="253800" progId="Equation.3">
                  <p:embed/>
                </p:oleObj>
              </mc:Choice>
              <mc:Fallback>
                <p:oleObj name="Equation" r:id="rId11" imgW="317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2971800"/>
                        <a:ext cx="708025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8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Relating Reynolds mean to phase-averaged mean: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Momentum equations: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Granular temperature equation: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66800" y="5666509"/>
            <a:ext cx="2684415" cy="6580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420011"/>
              </p:ext>
            </p:extLst>
          </p:nvPr>
        </p:nvGraphicFramePr>
        <p:xfrm>
          <a:off x="1106487" y="5645150"/>
          <a:ext cx="27797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52" name="Equation" r:id="rId3" imgW="1143000" imgH="279360" progId="Equation.3">
                  <p:embed/>
                </p:oleObj>
              </mc:Choice>
              <mc:Fallback>
                <p:oleObj name="Equation" r:id="rId3" imgW="1143000" imgH="2793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7" y="5645150"/>
                        <a:ext cx="277971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3775170" y="3685309"/>
            <a:ext cx="3082830" cy="6580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200" y="3733800"/>
            <a:ext cx="3082830" cy="6580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329736"/>
              </p:ext>
            </p:extLst>
          </p:nvPr>
        </p:nvGraphicFramePr>
        <p:xfrm>
          <a:off x="0" y="3733800"/>
          <a:ext cx="33639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53" name="Equation" r:id="rId5" imgW="1384200" imgH="279360" progId="Equation.3">
                  <p:embed/>
                </p:oleObj>
              </mc:Choice>
              <mc:Fallback>
                <p:oleObj name="Equation" r:id="rId5" imgW="1384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33800"/>
                        <a:ext cx="336391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6096000" y="2590800"/>
            <a:ext cx="2514600" cy="6580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00400" y="2590800"/>
            <a:ext cx="2514600" cy="6580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" y="2618508"/>
            <a:ext cx="2514600" cy="6580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278180"/>
              </p:ext>
            </p:extLst>
          </p:nvPr>
        </p:nvGraphicFramePr>
        <p:xfrm>
          <a:off x="34636" y="2016124"/>
          <a:ext cx="2614613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54" name="Equation" r:id="rId7" imgW="1104840" imgH="533160" progId="Equation.3">
                  <p:embed/>
                </p:oleObj>
              </mc:Choice>
              <mc:Fallback>
                <p:oleObj name="Equation" r:id="rId7" imgW="11048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6" y="2016124"/>
                        <a:ext cx="2614613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96981"/>
              </p:ext>
            </p:extLst>
          </p:nvPr>
        </p:nvGraphicFramePr>
        <p:xfrm>
          <a:off x="6192838" y="2000250"/>
          <a:ext cx="24320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55" name="Equation" r:id="rId9" imgW="1028520" imgH="507960" progId="Equation.3">
                  <p:embed/>
                </p:oleObj>
              </mc:Choice>
              <mc:Fallback>
                <p:oleObj name="Equation" r:id="rId9" imgW="10285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2000250"/>
                        <a:ext cx="243205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512523"/>
              </p:ext>
            </p:extLst>
          </p:nvPr>
        </p:nvGraphicFramePr>
        <p:xfrm>
          <a:off x="3232150" y="1981200"/>
          <a:ext cx="24923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56" name="Equation" r:id="rId11" imgW="1054080" imgH="507960" progId="Equation.3">
                  <p:embed/>
                </p:oleObj>
              </mc:Choice>
              <mc:Fallback>
                <p:oleObj name="Equation" r:id="rId11" imgW="1054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1981200"/>
                        <a:ext cx="2492375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Correlations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756838"/>
              </p:ext>
            </p:extLst>
          </p:nvPr>
        </p:nvGraphicFramePr>
        <p:xfrm>
          <a:off x="3722688" y="3733800"/>
          <a:ext cx="32115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57" name="Equation" r:id="rId13" imgW="1320480" imgH="279360" progId="Equation.3">
                  <p:embed/>
                </p:oleObj>
              </mc:Choice>
              <mc:Fallback>
                <p:oleObj name="Equation" r:id="rId13" imgW="1320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3733800"/>
                        <a:ext cx="321151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353594"/>
              </p:ext>
            </p:extLst>
          </p:nvPr>
        </p:nvGraphicFramePr>
        <p:xfrm>
          <a:off x="3635375" y="4486275"/>
          <a:ext cx="5556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58" name="Equation" r:id="rId15" imgW="228600" imgH="253800" progId="Equation.3">
                  <p:embed/>
                </p:oleObj>
              </mc:Choice>
              <mc:Fallback>
                <p:oleObj name="Equation" r:id="rId15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486275"/>
                        <a:ext cx="5556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020306"/>
              </p:ext>
            </p:extLst>
          </p:nvPr>
        </p:nvGraphicFramePr>
        <p:xfrm>
          <a:off x="4984750" y="4343400"/>
          <a:ext cx="11112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59" name="Equation" r:id="rId17" imgW="457200" imgH="482400" progId="Equation.3">
                  <p:embed/>
                </p:oleObj>
              </mc:Choice>
              <mc:Fallback>
                <p:oleObj name="Equation" r:id="rId17" imgW="457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4343400"/>
                        <a:ext cx="11112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715028"/>
              </p:ext>
            </p:extLst>
          </p:nvPr>
        </p:nvGraphicFramePr>
        <p:xfrm>
          <a:off x="152400" y="4495800"/>
          <a:ext cx="6492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60" name="Equation" r:id="rId19" imgW="266400" imgH="241200" progId="Equation.3">
                  <p:embed/>
                </p:oleObj>
              </mc:Choice>
              <mc:Fallback>
                <p:oleObj name="Equation" r:id="rId19" imgW="266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495800"/>
                        <a:ext cx="6492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72139"/>
              </p:ext>
            </p:extLst>
          </p:nvPr>
        </p:nvGraphicFramePr>
        <p:xfrm>
          <a:off x="1666875" y="4518025"/>
          <a:ext cx="6191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61" name="Equation" r:id="rId21" imgW="253800" imgH="241200" progId="Equation.3">
                  <p:embed/>
                </p:oleObj>
              </mc:Choice>
              <mc:Fallback>
                <p:oleObj name="Equation" r:id="rId21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4518025"/>
                        <a:ext cx="6191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038135"/>
              </p:ext>
            </p:extLst>
          </p:nvPr>
        </p:nvGraphicFramePr>
        <p:xfrm>
          <a:off x="3944937" y="5516562"/>
          <a:ext cx="1160463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62" name="Equation" r:id="rId23" imgW="520560" imgH="469800" progId="Equation.3">
                  <p:embed/>
                </p:oleObj>
              </mc:Choice>
              <mc:Fallback>
                <p:oleObj name="Equation" r:id="rId23" imgW="5205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7" y="5516562"/>
                        <a:ext cx="1160463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150077"/>
              </p:ext>
            </p:extLst>
          </p:nvPr>
        </p:nvGraphicFramePr>
        <p:xfrm>
          <a:off x="7366000" y="5611812"/>
          <a:ext cx="4826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63" name="Equation" r:id="rId25" imgW="215640" imgH="253800" progId="Equation.3">
                  <p:embed/>
                </p:oleObj>
              </mc:Choice>
              <mc:Fallback>
                <p:oleObj name="Equation" r:id="rId25" imgW="21564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0" y="5611812"/>
                        <a:ext cx="4826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513265"/>
              </p:ext>
            </p:extLst>
          </p:nvPr>
        </p:nvGraphicFramePr>
        <p:xfrm>
          <a:off x="8207375" y="5638800"/>
          <a:ext cx="7080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64" name="Equation" r:id="rId27" imgW="317160" imgH="253800" progId="Equation.3">
                  <p:embed/>
                </p:oleObj>
              </mc:Choice>
              <mc:Fallback>
                <p:oleObj name="Equation" r:id="rId27" imgW="31716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75" y="5638800"/>
                        <a:ext cx="708025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46491"/>
              </p:ext>
            </p:extLst>
          </p:nvPr>
        </p:nvGraphicFramePr>
        <p:xfrm>
          <a:off x="5640387" y="5562600"/>
          <a:ext cx="121761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65" name="Equation" r:id="rId29" imgW="545760" imgH="482400" progId="Equation.3">
                  <p:embed/>
                </p:oleObj>
              </mc:Choice>
              <mc:Fallback>
                <p:oleObj name="Equation" r:id="rId29" imgW="54576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7" y="5562600"/>
                        <a:ext cx="1217613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5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10400" y="3200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6172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52316"/>
              </p:ext>
            </p:extLst>
          </p:nvPr>
        </p:nvGraphicFramePr>
        <p:xfrm>
          <a:off x="123825" y="1692275"/>
          <a:ext cx="8955088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0" name="Equation" r:id="rId3" imgW="3682800" imgH="965160" progId="Equation.3">
                  <p:embed/>
                </p:oleObj>
              </mc:Choice>
              <mc:Fallback>
                <p:oleObj name="Equation" r:id="rId3" imgW="36828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1692275"/>
                        <a:ext cx="8955088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156735"/>
              </p:ext>
            </p:extLst>
          </p:nvPr>
        </p:nvGraphicFramePr>
        <p:xfrm>
          <a:off x="466725" y="4664075"/>
          <a:ext cx="8524875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1" name="Equation" r:id="rId5" imgW="3504960" imgH="965160" progId="Equation.3">
                  <p:embed/>
                </p:oleObj>
              </mc:Choice>
              <mc:Fallback>
                <p:oleObj name="Equation" r:id="rId5" imgW="35049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664075"/>
                        <a:ext cx="8524875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Gas </a:t>
            </a:r>
            <a:r>
              <a:rPr lang="en-US" dirty="0" smtClean="0"/>
              <a:t>&amp; Solids Phase </a:t>
            </a:r>
            <a:r>
              <a:rPr lang="en-US" dirty="0"/>
              <a:t>Momentum Equations</a:t>
            </a:r>
          </a:p>
        </p:txBody>
      </p:sp>
    </p:spTree>
    <p:extLst>
      <p:ext uri="{BB962C8B-B14F-4D97-AF65-F5344CB8AC3E}">
        <p14:creationId xmlns:p14="http://schemas.microsoft.com/office/powerpoint/2010/main" val="25306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62800" y="5943600"/>
            <a:ext cx="8382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5943600"/>
            <a:ext cx="533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Mean </a:t>
            </a:r>
            <a:r>
              <a:rPr lang="en-US" dirty="0" smtClean="0"/>
              <a:t>Phase </a:t>
            </a:r>
            <a:r>
              <a:rPr lang="en-US" dirty="0"/>
              <a:t>I</a:t>
            </a:r>
            <a:r>
              <a:rPr lang="en-US" dirty="0" smtClean="0"/>
              <a:t>nteraction Coefficient</a:t>
            </a:r>
            <a:endParaRPr lang="en-US" dirty="0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022124"/>
              </p:ext>
            </p:extLst>
          </p:nvPr>
        </p:nvGraphicFramePr>
        <p:xfrm>
          <a:off x="279400" y="914400"/>
          <a:ext cx="8616950" cy="593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1" name="Equation" r:id="rId3" imgW="3301920" imgH="2234880" progId="Equation.3">
                  <p:embed/>
                </p:oleObj>
              </mc:Choice>
              <mc:Fallback>
                <p:oleObj name="Equation" r:id="rId3" imgW="3301920" imgH="223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914400"/>
                        <a:ext cx="8616950" cy="593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What is multiphase turbulence?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b="1" dirty="0" smtClean="0"/>
              <a:t>Favre-like (phasic) average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b="1" dirty="0" smtClean="0"/>
              <a:t>Summary of averaged equations: continuity, momentum and granular temperature</a:t>
            </a:r>
          </a:p>
          <a:p>
            <a:pPr lvl="1"/>
            <a:r>
              <a:rPr lang="en-US" dirty="0" smtClean="0"/>
              <a:t>Equations</a:t>
            </a:r>
          </a:p>
          <a:p>
            <a:pPr lvl="1"/>
            <a:r>
              <a:rPr lang="en-US" dirty="0" smtClean="0"/>
              <a:t>Closures</a:t>
            </a:r>
          </a:p>
          <a:p>
            <a:r>
              <a:rPr lang="en-US" b="1" dirty="0" smtClean="0"/>
              <a:t>Expansion of closure relations</a:t>
            </a:r>
          </a:p>
          <a:p>
            <a:r>
              <a:rPr lang="en-US" b="1" dirty="0" smtClean="0"/>
              <a:t>Turbulent kinetic energy equations</a:t>
            </a:r>
          </a:p>
          <a:p>
            <a:pPr lvl="1"/>
            <a:r>
              <a:rPr lang="en-US" dirty="0" smtClean="0"/>
              <a:t>Derivation</a:t>
            </a:r>
          </a:p>
          <a:p>
            <a:pPr lvl="1"/>
            <a:r>
              <a:rPr lang="en-US" dirty="0" smtClean="0"/>
              <a:t>Closures</a:t>
            </a:r>
          </a:p>
          <a:p>
            <a:r>
              <a:rPr lang="en-US" b="1" dirty="0" smtClean="0"/>
              <a:t>Future formal work</a:t>
            </a:r>
          </a:p>
          <a:p>
            <a:pPr lvl="1"/>
            <a:r>
              <a:rPr lang="en-US" dirty="0" smtClean="0"/>
              <a:t>Boundary conditions</a:t>
            </a:r>
          </a:p>
          <a:p>
            <a:pPr lvl="1"/>
            <a:r>
              <a:rPr lang="en-US" dirty="0" smtClean="0"/>
              <a:t>Thermal temperatures</a:t>
            </a:r>
          </a:p>
          <a:p>
            <a:pPr lvl="1"/>
            <a:r>
              <a:rPr lang="en-US" dirty="0" smtClean="0"/>
              <a:t>Chemistry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25963"/>
          </a:xfrm>
        </p:spPr>
        <p:txBody>
          <a:bodyPr>
            <a:normAutofit/>
          </a:bodyPr>
          <a:lstStyle/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 fitting parameter, independent of space (and time):</a:t>
            </a:r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Same function       , but in terms of Reynolds-averaged variables:</a:t>
            </a:r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Same </a:t>
            </a:r>
            <a:r>
              <a:rPr lang="en-US" dirty="0" smtClean="0"/>
              <a:t>function     ,but </a:t>
            </a:r>
            <a:r>
              <a:rPr lang="en-US" dirty="0"/>
              <a:t>in terms of </a:t>
            </a:r>
            <a:r>
              <a:rPr lang="en-US" dirty="0" smtClean="0"/>
              <a:t>Favre-averaged velocity variables:</a:t>
            </a:r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Representaions</a:t>
            </a:r>
            <a:r>
              <a:rPr lang="en-US" dirty="0" smtClean="0"/>
              <a:t> for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463591"/>
              </p:ext>
            </p:extLst>
          </p:nvPr>
        </p:nvGraphicFramePr>
        <p:xfrm>
          <a:off x="5588000" y="152400"/>
          <a:ext cx="26416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71" name="Equation" r:id="rId4" imgW="660240" imgH="291960" progId="Equation.3">
                  <p:embed/>
                </p:oleObj>
              </mc:Choice>
              <mc:Fallback>
                <p:oleObj name="Equation" r:id="rId4" imgW="66024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8000" y="152400"/>
                        <a:ext cx="26416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10646"/>
              </p:ext>
            </p:extLst>
          </p:nvPr>
        </p:nvGraphicFramePr>
        <p:xfrm>
          <a:off x="2286000" y="2133600"/>
          <a:ext cx="246184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72" name="Equation" r:id="rId6" imgW="812447" imgH="304668" progId="Equation.3">
                  <p:embed/>
                </p:oleObj>
              </mc:Choice>
              <mc:Fallback>
                <p:oleObj name="Equation" r:id="rId6" imgW="812447" imgH="304668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2461846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561808"/>
              </p:ext>
            </p:extLst>
          </p:nvPr>
        </p:nvGraphicFramePr>
        <p:xfrm>
          <a:off x="2290762" y="4073525"/>
          <a:ext cx="67770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73" name="Equation" r:id="rId8" imgW="2476440" imgH="317160" progId="Equation.3">
                  <p:embed/>
                </p:oleObj>
              </mc:Choice>
              <mc:Fallback>
                <p:oleObj name="Equation" r:id="rId8" imgW="2476440" imgH="3171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2" y="4073525"/>
                        <a:ext cx="6777038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731570"/>
              </p:ext>
            </p:extLst>
          </p:nvPr>
        </p:nvGraphicFramePr>
        <p:xfrm>
          <a:off x="2255838" y="5867400"/>
          <a:ext cx="68119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74" name="Equation" r:id="rId10" imgW="2489040" imgH="330120" progId="Equation.3">
                  <p:embed/>
                </p:oleObj>
              </mc:Choice>
              <mc:Fallback>
                <p:oleObj name="Equation" r:id="rId10" imgW="2489040" imgH="3301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5867400"/>
                        <a:ext cx="681196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009641"/>
              </p:ext>
            </p:extLst>
          </p:nvPr>
        </p:nvGraphicFramePr>
        <p:xfrm>
          <a:off x="3124200" y="3028950"/>
          <a:ext cx="6921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75" name="Equation" r:id="rId12" imgW="228600" imgH="266400" progId="Equation.3">
                  <p:embed/>
                </p:oleObj>
              </mc:Choice>
              <mc:Fallback>
                <p:oleObj name="Equation" r:id="rId12" imgW="228600" imgH="266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028950"/>
                        <a:ext cx="6921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500359"/>
              </p:ext>
            </p:extLst>
          </p:nvPr>
        </p:nvGraphicFramePr>
        <p:xfrm>
          <a:off x="3048000" y="4800600"/>
          <a:ext cx="6921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76" name="Equation" r:id="rId14" imgW="228600" imgH="266400" progId="Equation.3">
                  <p:embed/>
                </p:oleObj>
              </mc:Choice>
              <mc:Fallback>
                <p:oleObj name="Equation" r:id="rId14" imgW="228600" imgH="266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00600"/>
                        <a:ext cx="6921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9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700170"/>
              </p:ext>
            </p:extLst>
          </p:nvPr>
        </p:nvGraphicFramePr>
        <p:xfrm>
          <a:off x="152401" y="1828800"/>
          <a:ext cx="7543799" cy="1621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86" name="Equation" r:id="rId3" imgW="2489040" imgH="533160" progId="Equation.3">
                  <p:embed/>
                </p:oleObj>
              </mc:Choice>
              <mc:Fallback>
                <p:oleObj name="Equation" r:id="rId3" imgW="24890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1" y="1828800"/>
                        <a:ext cx="7543799" cy="1621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902064"/>
              </p:ext>
            </p:extLst>
          </p:nvPr>
        </p:nvGraphicFramePr>
        <p:xfrm>
          <a:off x="1312863" y="457200"/>
          <a:ext cx="67770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87" name="Equation" r:id="rId5" imgW="2476440" imgH="317160" progId="Equation.3">
                  <p:embed/>
                </p:oleObj>
              </mc:Choice>
              <mc:Fallback>
                <p:oleObj name="Equation" r:id="rId5" imgW="24764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457200"/>
                        <a:ext cx="677703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666734"/>
              </p:ext>
            </p:extLst>
          </p:nvPr>
        </p:nvGraphicFramePr>
        <p:xfrm>
          <a:off x="-76200" y="3927475"/>
          <a:ext cx="9090025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88" name="Equation" r:id="rId7" imgW="3377880" imgH="1041120" progId="Equation.3">
                  <p:embed/>
                </p:oleObj>
              </mc:Choice>
              <mc:Fallback>
                <p:oleObj name="Equation" r:id="rId7" imgW="337788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3927475"/>
                        <a:ext cx="9090025" cy="2813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0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270867"/>
              </p:ext>
            </p:extLst>
          </p:nvPr>
        </p:nvGraphicFramePr>
        <p:xfrm>
          <a:off x="-60325" y="1600200"/>
          <a:ext cx="89535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52" name="Equation" r:id="rId4" imgW="3784320" imgH="266400" progId="Equation.3">
                  <p:embed/>
                </p:oleObj>
              </mc:Choice>
              <mc:Fallback>
                <p:oleObj name="Equation" r:id="rId4" imgW="3784320" imgH="266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325" y="1600200"/>
                        <a:ext cx="89535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81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839321"/>
              </p:ext>
            </p:extLst>
          </p:nvPr>
        </p:nvGraphicFramePr>
        <p:xfrm>
          <a:off x="198438" y="2514600"/>
          <a:ext cx="86312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53" name="Equation" r:id="rId6" imgW="4051080" imgH="533160" progId="Equation.3">
                  <p:embed/>
                </p:oleObj>
              </mc:Choice>
              <mc:Fallback>
                <p:oleObj name="Equation" r:id="rId6" imgW="4051080" imgH="533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2514600"/>
                        <a:ext cx="8631237" cy="1135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035004"/>
              </p:ext>
            </p:extLst>
          </p:nvPr>
        </p:nvGraphicFramePr>
        <p:xfrm>
          <a:off x="26987" y="3962400"/>
          <a:ext cx="91170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54" name="Equation" r:id="rId8" imgW="5892480" imgH="558720" progId="Equation.3">
                  <p:embed/>
                </p:oleObj>
              </mc:Choice>
              <mc:Fallback>
                <p:oleObj name="Equation" r:id="rId8" imgW="5892480" imgH="558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" y="3962400"/>
                        <a:ext cx="9117013" cy="86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84290"/>
              </p:ext>
            </p:extLst>
          </p:nvPr>
        </p:nvGraphicFramePr>
        <p:xfrm>
          <a:off x="-39688" y="5226050"/>
          <a:ext cx="91963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55" name="Equation" r:id="rId10" imgW="5943600" imgH="558720" progId="Equation.3">
                  <p:embed/>
                </p:oleObj>
              </mc:Choice>
              <mc:Fallback>
                <p:oleObj name="Equation" r:id="rId10" imgW="5943600" imgH="5587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88" y="5226050"/>
                        <a:ext cx="919638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Taylor Series </a:t>
            </a:r>
            <a:r>
              <a:rPr lang="en-US" dirty="0"/>
              <a:t>E</a:t>
            </a:r>
            <a:r>
              <a:rPr lang="en-US" dirty="0" smtClean="0"/>
              <a:t>xpansion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35726" y="6248400"/>
            <a:ext cx="6808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Hrenya</a:t>
            </a:r>
            <a:r>
              <a:rPr lang="en-US" dirty="0"/>
              <a:t>, C and J. Sinclair, “Effects of particle-phase </a:t>
            </a:r>
            <a:endParaRPr lang="en-US" dirty="0" smtClean="0"/>
          </a:p>
          <a:p>
            <a:r>
              <a:rPr lang="en-US" dirty="0" smtClean="0"/>
              <a:t>turbulent </a:t>
            </a:r>
            <a:r>
              <a:rPr lang="en-US" dirty="0"/>
              <a:t>in gas-solid flows,” </a:t>
            </a:r>
            <a:r>
              <a:rPr lang="en-US" i="1" dirty="0" err="1" smtClean="0"/>
              <a:t>AIChE</a:t>
            </a:r>
            <a:r>
              <a:rPr lang="en-US" i="1" dirty="0" smtClean="0"/>
              <a:t> </a:t>
            </a:r>
            <a:r>
              <a:rPr lang="en-US" i="1" dirty="0"/>
              <a:t>J.</a:t>
            </a:r>
            <a:r>
              <a:rPr lang="en-US" dirty="0"/>
              <a:t>, </a:t>
            </a:r>
            <a:r>
              <a:rPr lang="en-US" b="1" dirty="0"/>
              <a:t>43</a:t>
            </a:r>
            <a:r>
              <a:rPr lang="en-US" dirty="0"/>
              <a:t>, 853-869, 1997.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81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420249"/>
              </p:ext>
            </p:extLst>
          </p:nvPr>
        </p:nvGraphicFramePr>
        <p:xfrm>
          <a:off x="-39688" y="1676400"/>
          <a:ext cx="91963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2" name="Equation" r:id="rId3" imgW="5943600" imgH="558720" progId="Equation.3">
                  <p:embed/>
                </p:oleObj>
              </mc:Choice>
              <mc:Fallback>
                <p:oleObj name="Equation" r:id="rId3" imgW="59436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88" y="1676400"/>
                        <a:ext cx="919638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114594"/>
              </p:ext>
            </p:extLst>
          </p:nvPr>
        </p:nvGraphicFramePr>
        <p:xfrm>
          <a:off x="122237" y="2667000"/>
          <a:ext cx="612616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3" name="Equation" r:id="rId5" imgW="2425680" imgH="253800" progId="Equation.3">
                  <p:embed/>
                </p:oleObj>
              </mc:Choice>
              <mc:Fallback>
                <p:oleObj name="Equation" r:id="rId5" imgW="2425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" y="2667000"/>
                        <a:ext cx="6126163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073339"/>
              </p:ext>
            </p:extLst>
          </p:nvPr>
        </p:nvGraphicFramePr>
        <p:xfrm>
          <a:off x="1371600" y="3657600"/>
          <a:ext cx="5636930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4" name="Equation" r:id="rId7" imgW="2476440" imgH="317160" progId="Equation.3">
                  <p:embed/>
                </p:oleObj>
              </mc:Choice>
              <mc:Fallback>
                <p:oleObj name="Equation" r:id="rId7" imgW="24764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657600"/>
                        <a:ext cx="5636930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577050"/>
              </p:ext>
            </p:extLst>
          </p:nvPr>
        </p:nvGraphicFramePr>
        <p:xfrm>
          <a:off x="65087" y="4549775"/>
          <a:ext cx="66405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5" name="Equation" r:id="rId9" imgW="2412720" imgH="266400" progId="Equation.3">
                  <p:embed/>
                </p:oleObj>
              </mc:Choice>
              <mc:Fallback>
                <p:oleObj name="Equation" r:id="rId9" imgW="24127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" y="4549775"/>
                        <a:ext cx="664051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441470"/>
              </p:ext>
            </p:extLst>
          </p:nvPr>
        </p:nvGraphicFramePr>
        <p:xfrm>
          <a:off x="1524000" y="5427663"/>
          <a:ext cx="754380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6" name="Equation" r:id="rId11" imgW="3568680" imgH="583920" progId="Equation.3">
                  <p:embed/>
                </p:oleObj>
              </mc:Choice>
              <mc:Fallback>
                <p:oleObj name="Equation" r:id="rId11" imgW="356868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427663"/>
                        <a:ext cx="7543800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Taylor Series </a:t>
            </a:r>
            <a:r>
              <a:rPr lang="en-US" dirty="0"/>
              <a:t>E</a:t>
            </a:r>
            <a:r>
              <a:rPr lang="en-US" dirty="0" smtClean="0"/>
              <a:t>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797460"/>
              </p:ext>
            </p:extLst>
          </p:nvPr>
        </p:nvGraphicFramePr>
        <p:xfrm>
          <a:off x="-41275" y="1744663"/>
          <a:ext cx="9305925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17" name="Equation" r:id="rId3" imgW="3492360" imgH="1650960" progId="Equation.3">
                  <p:embed/>
                </p:oleObj>
              </mc:Choice>
              <mc:Fallback>
                <p:oleObj name="Equation" r:id="rId3" imgW="3492360" imgH="16509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1275" y="1744663"/>
                        <a:ext cx="9305925" cy="441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Form for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798902"/>
              </p:ext>
            </p:extLst>
          </p:nvPr>
        </p:nvGraphicFramePr>
        <p:xfrm>
          <a:off x="6781800" y="228600"/>
          <a:ext cx="762000" cy="1018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18" name="Equation" r:id="rId5" imgW="228600" imgH="304560" progId="Equation.3">
                  <p:embed/>
                </p:oleObj>
              </mc:Choice>
              <mc:Fallback>
                <p:oleObj name="Equation" r:id="rId5" imgW="228600" imgH="304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28600"/>
                        <a:ext cx="762000" cy="1018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5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Wen &amp; Yu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966567"/>
              </p:ext>
            </p:extLst>
          </p:nvPr>
        </p:nvGraphicFramePr>
        <p:xfrm>
          <a:off x="3124200" y="431800"/>
          <a:ext cx="2590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88" name="Equation" r:id="rId4" imgW="647640" imgH="253800" progId="Equation.3">
                  <p:embed/>
                </p:oleObj>
              </mc:Choice>
              <mc:Fallback>
                <p:oleObj name="Equation" r:id="rId4" imgW="6476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431800"/>
                        <a:ext cx="2590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71629"/>
              </p:ext>
            </p:extLst>
          </p:nvPr>
        </p:nvGraphicFramePr>
        <p:xfrm>
          <a:off x="76200" y="1905000"/>
          <a:ext cx="8029575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89" name="Equation" r:id="rId6" imgW="3682800" imgH="965160" progId="Equation.3">
                  <p:embed/>
                </p:oleObj>
              </mc:Choice>
              <mc:Fallback>
                <p:oleObj name="Equation" r:id="rId6" imgW="36828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905000"/>
                        <a:ext cx="8029575" cy="209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890774"/>
              </p:ext>
            </p:extLst>
          </p:nvPr>
        </p:nvGraphicFramePr>
        <p:xfrm>
          <a:off x="104754" y="3657600"/>
          <a:ext cx="5280653" cy="957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90" name="Equation" r:id="rId8" imgW="2869920" imgH="520560" progId="Equation.3">
                  <p:embed/>
                </p:oleObj>
              </mc:Choice>
              <mc:Fallback>
                <p:oleObj name="Equation" r:id="rId8" imgW="286992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54" y="3657600"/>
                        <a:ext cx="5280653" cy="957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65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Wen &amp; Yu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316831"/>
              </p:ext>
            </p:extLst>
          </p:nvPr>
        </p:nvGraphicFramePr>
        <p:xfrm>
          <a:off x="3124200" y="431800"/>
          <a:ext cx="2590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5" name="Equation" r:id="rId4" imgW="647640" imgH="253800" progId="Equation.3">
                  <p:embed/>
                </p:oleObj>
              </mc:Choice>
              <mc:Fallback>
                <p:oleObj name="Equation" r:id="rId4" imgW="6476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431800"/>
                        <a:ext cx="2590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80786"/>
              </p:ext>
            </p:extLst>
          </p:nvPr>
        </p:nvGraphicFramePr>
        <p:xfrm>
          <a:off x="71438" y="1908175"/>
          <a:ext cx="9078912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6" name="Equation" r:id="rId6" imgW="4025880" imgH="2019240" progId="Equation.3">
                  <p:embed/>
                </p:oleObj>
              </mc:Choice>
              <mc:Fallback>
                <p:oleObj name="Equation" r:id="rId6" imgW="4025880" imgH="20192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908175"/>
                        <a:ext cx="9078912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0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28194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5791200"/>
            <a:ext cx="121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Gas </a:t>
            </a:r>
            <a:r>
              <a:rPr lang="en-US" dirty="0" smtClean="0"/>
              <a:t>&amp; Solids Phase </a:t>
            </a:r>
            <a:r>
              <a:rPr lang="en-US" dirty="0"/>
              <a:t>Momentum Equations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410616"/>
              </p:ext>
            </p:extLst>
          </p:nvPr>
        </p:nvGraphicFramePr>
        <p:xfrm>
          <a:off x="466725" y="4664075"/>
          <a:ext cx="8524875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0" name="Equation" r:id="rId3" imgW="3504960" imgH="965160" progId="Equation.3">
                  <p:embed/>
                </p:oleObj>
              </mc:Choice>
              <mc:Fallback>
                <p:oleObj name="Equation" r:id="rId3" imgW="35049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664075"/>
                        <a:ext cx="8524875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140228"/>
              </p:ext>
            </p:extLst>
          </p:nvPr>
        </p:nvGraphicFramePr>
        <p:xfrm>
          <a:off x="123825" y="1692275"/>
          <a:ext cx="8955088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1" name="Equation" r:id="rId5" imgW="3682800" imgH="965160" progId="Equation.3">
                  <p:embed/>
                </p:oleObj>
              </mc:Choice>
              <mc:Fallback>
                <p:oleObj name="Equation" r:id="rId5" imgW="36828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1692275"/>
                        <a:ext cx="8955088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0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91000" y="4495800"/>
            <a:ext cx="12192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7552"/>
              </p:ext>
            </p:extLst>
          </p:nvPr>
        </p:nvGraphicFramePr>
        <p:xfrm>
          <a:off x="4302125" y="4465638"/>
          <a:ext cx="103187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2" name="Equation" r:id="rId3" imgW="457200" imgH="482400" progId="Equation.3">
                  <p:embed/>
                </p:oleObj>
              </mc:Choice>
              <mc:Fallback>
                <p:oleObj name="Equation" r:id="rId3" imgW="457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4465638"/>
                        <a:ext cx="1031875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Only the correlations            are required.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Volume Fraction-Gas </a:t>
            </a:r>
            <a:r>
              <a:rPr lang="en-US" dirty="0"/>
              <a:t>P</a:t>
            </a:r>
            <a:r>
              <a:rPr lang="en-US" dirty="0" smtClean="0"/>
              <a:t>ressure </a:t>
            </a:r>
            <a:r>
              <a:rPr lang="en-US" dirty="0"/>
              <a:t>C</a:t>
            </a:r>
            <a:r>
              <a:rPr lang="en-US" dirty="0" smtClean="0"/>
              <a:t>orrelations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6306"/>
              </p:ext>
            </p:extLst>
          </p:nvPr>
        </p:nvGraphicFramePr>
        <p:xfrm>
          <a:off x="609600" y="1600199"/>
          <a:ext cx="3442450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3" name="Equation" r:id="rId5" imgW="1523880" imgH="482400" progId="Equation.3">
                  <p:embed/>
                </p:oleObj>
              </mc:Choice>
              <mc:Fallback>
                <p:oleObj name="Equation" r:id="rId5" imgW="1523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199"/>
                        <a:ext cx="3442450" cy="1097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72"/>
              </p:ext>
            </p:extLst>
          </p:nvPr>
        </p:nvGraphicFramePr>
        <p:xfrm>
          <a:off x="500063" y="3017838"/>
          <a:ext cx="335597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4" name="Equation" r:id="rId7" imgW="1485720" imgH="482400" progId="Equation.3">
                  <p:embed/>
                </p:oleObj>
              </mc:Choice>
              <mc:Fallback>
                <p:oleObj name="Equation" r:id="rId7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017838"/>
                        <a:ext cx="3355975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19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5400" y="3200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285922"/>
              </p:ext>
            </p:extLst>
          </p:nvPr>
        </p:nvGraphicFramePr>
        <p:xfrm>
          <a:off x="123825" y="1692275"/>
          <a:ext cx="8955088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8" name="Equation" r:id="rId3" imgW="3682800" imgH="965160" progId="Equation.3">
                  <p:embed/>
                </p:oleObj>
              </mc:Choice>
              <mc:Fallback>
                <p:oleObj name="Equation" r:id="rId3" imgW="36828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1692275"/>
                        <a:ext cx="8955088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617254"/>
              </p:ext>
            </p:extLst>
          </p:nvPr>
        </p:nvGraphicFramePr>
        <p:xfrm>
          <a:off x="466725" y="4664075"/>
          <a:ext cx="8524875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9" name="Equation" r:id="rId5" imgW="3504960" imgH="965160" progId="Equation.3">
                  <p:embed/>
                </p:oleObj>
              </mc:Choice>
              <mc:Fallback>
                <p:oleObj name="Equation" r:id="rId5" imgW="35049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664075"/>
                        <a:ext cx="8524875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Gas </a:t>
            </a:r>
            <a:r>
              <a:rPr lang="en-US" dirty="0" smtClean="0"/>
              <a:t>&amp; Solids Phase </a:t>
            </a:r>
            <a:r>
              <a:rPr lang="en-US" dirty="0"/>
              <a:t>Momentum Equations</a:t>
            </a:r>
          </a:p>
        </p:txBody>
      </p:sp>
    </p:spTree>
    <p:extLst>
      <p:ext uri="{BB962C8B-B14F-4D97-AF65-F5344CB8AC3E}">
        <p14:creationId xmlns:p14="http://schemas.microsoft.com/office/powerpoint/2010/main" val="30391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Transient calculations are very costly and time consuming, although they are possible.</a:t>
            </a:r>
          </a:p>
          <a:p>
            <a:endParaRPr lang="en-US" dirty="0" smtClean="0"/>
          </a:p>
          <a:p>
            <a:r>
              <a:rPr lang="en-US" dirty="0" smtClean="0"/>
              <a:t>It is difficult to base scoping studies (design, process simulation) on transient calculations.</a:t>
            </a:r>
          </a:p>
          <a:p>
            <a:endParaRPr lang="en-US" dirty="0" smtClean="0"/>
          </a:p>
          <a:p>
            <a:r>
              <a:rPr lang="en-US" dirty="0" smtClean="0"/>
              <a:t>Coupling of CFD to process simulations requires a “lower order model,” faithfully reduced from the full transient model.</a:t>
            </a:r>
          </a:p>
          <a:p>
            <a:endParaRPr lang="en-US" b="1" dirty="0" smtClean="0"/>
          </a:p>
          <a:p>
            <a:r>
              <a:rPr lang="en-US" b="1" dirty="0" smtClean="0"/>
              <a:t>Multiphase flows are inherently transient … the effects of which must be captured faithfully by a turbulence model.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Steady-State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6600" y="3657600"/>
            <a:ext cx="26670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/>
              <a:t>N</a:t>
            </a:r>
            <a:r>
              <a:rPr lang="en-US" dirty="0" smtClean="0"/>
              <a:t>o new correlation is required: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Mean molecular viscosity stress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994868"/>
              </p:ext>
            </p:extLst>
          </p:nvPr>
        </p:nvGraphicFramePr>
        <p:xfrm>
          <a:off x="403225" y="1600200"/>
          <a:ext cx="64516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2" name="Equation" r:id="rId3" imgW="2946240" imgH="291960" progId="Equation.3">
                  <p:embed/>
                </p:oleObj>
              </mc:Choice>
              <mc:Fallback>
                <p:oleObj name="Equation" r:id="rId3" imgW="29462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1600200"/>
                        <a:ext cx="64516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57714"/>
              </p:ext>
            </p:extLst>
          </p:nvPr>
        </p:nvGraphicFramePr>
        <p:xfrm>
          <a:off x="1585912" y="3702050"/>
          <a:ext cx="435768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3" name="Equation" r:id="rId5" imgW="1841400" imgH="266400" progId="Equation.3">
                  <p:embed/>
                </p:oleObj>
              </mc:Choice>
              <mc:Fallback>
                <p:oleObj name="Equation" r:id="rId5" imgW="1841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2" y="3702050"/>
                        <a:ext cx="4357688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7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5400" y="6172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908746"/>
              </p:ext>
            </p:extLst>
          </p:nvPr>
        </p:nvGraphicFramePr>
        <p:xfrm>
          <a:off x="466725" y="4664075"/>
          <a:ext cx="8524875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2" name="Equation" r:id="rId3" imgW="3504960" imgH="965160" progId="Equation.3">
                  <p:embed/>
                </p:oleObj>
              </mc:Choice>
              <mc:Fallback>
                <p:oleObj name="Equation" r:id="rId3" imgW="35049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664075"/>
                        <a:ext cx="8524875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763121"/>
              </p:ext>
            </p:extLst>
          </p:nvPr>
        </p:nvGraphicFramePr>
        <p:xfrm>
          <a:off x="123825" y="1692275"/>
          <a:ext cx="8955088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3" name="Equation" r:id="rId5" imgW="3682800" imgH="965160" progId="Equation.3">
                  <p:embed/>
                </p:oleObj>
              </mc:Choice>
              <mc:Fallback>
                <p:oleObj name="Equation" r:id="rId5" imgW="36828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1692275"/>
                        <a:ext cx="8955088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Gas </a:t>
            </a:r>
            <a:r>
              <a:rPr lang="en-US" dirty="0" smtClean="0"/>
              <a:t>&amp; Solids Phase </a:t>
            </a:r>
            <a:r>
              <a:rPr lang="en-US" dirty="0"/>
              <a:t>Momentum Equations</a:t>
            </a:r>
          </a:p>
        </p:txBody>
      </p:sp>
    </p:spTree>
    <p:extLst>
      <p:ext uri="{BB962C8B-B14F-4D97-AF65-F5344CB8AC3E}">
        <p14:creationId xmlns:p14="http://schemas.microsoft.com/office/powerpoint/2010/main" val="24074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239000" y="5029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4267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KTGF Granular Stress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527148"/>
              </p:ext>
            </p:extLst>
          </p:nvPr>
        </p:nvGraphicFramePr>
        <p:xfrm>
          <a:off x="-1" y="1432560"/>
          <a:ext cx="6697980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53" name="Equation" r:id="rId3" imgW="2349500" imgH="266700" progId="Equation.3">
                  <p:embed/>
                </p:oleObj>
              </mc:Choice>
              <mc:Fallback>
                <p:oleObj name="Equation" r:id="rId3" imgW="2349500" imgH="266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432560"/>
                        <a:ext cx="6697980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675733"/>
              </p:ext>
            </p:extLst>
          </p:nvPr>
        </p:nvGraphicFramePr>
        <p:xfrm>
          <a:off x="76200" y="2514600"/>
          <a:ext cx="4073614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54" name="Equation" r:id="rId5" imgW="1523880" imgH="228600" progId="Equation.3">
                  <p:embed/>
                </p:oleObj>
              </mc:Choice>
              <mc:Fallback>
                <p:oleObj name="Equation" r:id="rId5" imgW="15238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514600"/>
                        <a:ext cx="4073614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633900"/>
              </p:ext>
            </p:extLst>
          </p:nvPr>
        </p:nvGraphicFramePr>
        <p:xfrm>
          <a:off x="805070" y="3276600"/>
          <a:ext cx="5367130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55" name="Equation" r:id="rId7" imgW="2145960" imgH="279360" progId="Equation.3">
                  <p:embed/>
                </p:oleObj>
              </mc:Choice>
              <mc:Fallback>
                <p:oleObj name="Equation" r:id="rId7" imgW="214596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070" y="3276600"/>
                        <a:ext cx="5367130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084522"/>
              </p:ext>
            </p:extLst>
          </p:nvPr>
        </p:nvGraphicFramePr>
        <p:xfrm>
          <a:off x="1524000" y="4230688"/>
          <a:ext cx="6948487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56" name="Equation" r:id="rId9" imgW="3276360" imgH="736560" progId="Equation.3">
                  <p:embed/>
                </p:oleObj>
              </mc:Choice>
              <mc:Fallback>
                <p:oleObj name="Equation" r:id="rId9" imgW="3276360" imgH="7365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30688"/>
                        <a:ext cx="6948487" cy="156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596389"/>
              </p:ext>
            </p:extLst>
          </p:nvPr>
        </p:nvGraphicFramePr>
        <p:xfrm>
          <a:off x="2236787" y="5651500"/>
          <a:ext cx="667861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57" name="Equation" r:id="rId11" imgW="3149280" imgH="533160" progId="Equation.3">
                  <p:embed/>
                </p:oleObj>
              </mc:Choice>
              <mc:Fallback>
                <p:oleObj name="Equation" r:id="rId11" imgW="3149280" imgH="5331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7" y="5651500"/>
                        <a:ext cx="6678613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4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15200" y="5715000"/>
            <a:ext cx="990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5715000"/>
            <a:ext cx="990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1000" y="4724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0" y="40386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40386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714365"/>
              </p:ext>
            </p:extLst>
          </p:nvPr>
        </p:nvGraphicFramePr>
        <p:xfrm>
          <a:off x="129314" y="1371600"/>
          <a:ext cx="4442686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19" name="Equation" r:id="rId3" imgW="1765080" imgH="469800" progId="Equation.3">
                  <p:embed/>
                </p:oleObj>
              </mc:Choice>
              <mc:Fallback>
                <p:oleObj name="Equation" r:id="rId3" imgW="1765080" imgH="469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14" y="1371600"/>
                        <a:ext cx="4442686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667000" y="40386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32766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KTGF Granular </a:t>
            </a:r>
            <a:r>
              <a:rPr lang="en-US" dirty="0" smtClean="0"/>
              <a:t>Stress (cont.)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26970"/>
              </p:ext>
            </p:extLst>
          </p:nvPr>
        </p:nvGraphicFramePr>
        <p:xfrm>
          <a:off x="0" y="2651125"/>
          <a:ext cx="9139238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20" name="Equation" r:id="rId5" imgW="5029200" imgH="1117440" progId="Equation.3">
                  <p:embed/>
                </p:oleObj>
              </mc:Choice>
              <mc:Fallback>
                <p:oleObj name="Equation" r:id="rId5" imgW="5029200" imgH="1117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51125"/>
                        <a:ext cx="9139238" cy="201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950906"/>
              </p:ext>
            </p:extLst>
          </p:nvPr>
        </p:nvGraphicFramePr>
        <p:xfrm>
          <a:off x="73025" y="4724400"/>
          <a:ext cx="86899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21" name="Equation" r:id="rId7" imgW="4457520" imgH="939600" progId="Equation.3">
                  <p:embed/>
                </p:oleObj>
              </mc:Choice>
              <mc:Fallback>
                <p:oleObj name="Equation" r:id="rId7" imgW="4457520" imgH="939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4724400"/>
                        <a:ext cx="8689975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6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Kinetic Theory of Granular Flow</a:t>
            </a:r>
            <a:br>
              <a:rPr lang="en-US" dirty="0"/>
            </a:br>
            <a:r>
              <a:rPr lang="en-US" dirty="0" smtClean="0"/>
              <a:t>Granular </a:t>
            </a:r>
            <a:r>
              <a:rPr lang="en-US" dirty="0"/>
              <a:t>T</a:t>
            </a:r>
            <a:r>
              <a:rPr lang="en-US" dirty="0" smtClean="0"/>
              <a:t>emperature </a:t>
            </a:r>
            <a:r>
              <a:rPr lang="en-US" dirty="0"/>
              <a:t>E</a:t>
            </a:r>
            <a:r>
              <a:rPr lang="en-US" dirty="0" smtClean="0"/>
              <a:t>quation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570653"/>
              </p:ext>
            </p:extLst>
          </p:nvPr>
        </p:nvGraphicFramePr>
        <p:xfrm>
          <a:off x="76200" y="1600200"/>
          <a:ext cx="7529513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73" name="Equation" r:id="rId3" imgW="4076640" imgH="990360" progId="Equation.3">
                  <p:embed/>
                </p:oleObj>
              </mc:Choice>
              <mc:Fallback>
                <p:oleObj name="Equation" r:id="rId3" imgW="4076640" imgH="99036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600200"/>
                        <a:ext cx="7529513" cy="178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957086"/>
              </p:ext>
            </p:extLst>
          </p:nvPr>
        </p:nvGraphicFramePr>
        <p:xfrm>
          <a:off x="381000" y="3449637"/>
          <a:ext cx="303847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74" name="Equation" r:id="rId5" imgW="1600200" imgH="533160" progId="Equation.3">
                  <p:embed/>
                </p:oleObj>
              </mc:Choice>
              <mc:Fallback>
                <p:oleObj name="Equation" r:id="rId5" imgW="1600200" imgH="53316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49637"/>
                        <a:ext cx="3038475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62400" y="4038600"/>
            <a:ext cx="515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Turbulent Granular Temperature Flux vector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180288"/>
              </p:ext>
            </p:extLst>
          </p:nvPr>
        </p:nvGraphicFramePr>
        <p:xfrm>
          <a:off x="457200" y="4656137"/>
          <a:ext cx="100965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75" name="Equation" r:id="rId7" imgW="545760" imgH="545760" progId="Equation.3">
                  <p:embed/>
                </p:oleObj>
              </mc:Choice>
              <mc:Fallback>
                <p:oleObj name="Equation" r:id="rId7" imgW="545760" imgH="545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656137"/>
                        <a:ext cx="100965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38600" y="5029200"/>
            <a:ext cx="406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Dilatation &amp; </a:t>
            </a:r>
            <a:r>
              <a:rPr lang="en-US" dirty="0" err="1" smtClean="0"/>
              <a:t>Solenoidal</a:t>
            </a:r>
            <a:r>
              <a:rPr lang="en-US" dirty="0" smtClean="0"/>
              <a:t> Dissipation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213988"/>
              </p:ext>
            </p:extLst>
          </p:nvPr>
        </p:nvGraphicFramePr>
        <p:xfrm>
          <a:off x="4833938" y="5973763"/>
          <a:ext cx="4476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76" name="Equation" r:id="rId9" imgW="241200" imgH="304560" progId="Equation.3">
                  <p:embed/>
                </p:oleObj>
              </mc:Choice>
              <mc:Fallback>
                <p:oleObj name="Equation" r:id="rId9" imgW="241200" imgH="304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5973763"/>
                        <a:ext cx="4476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75437"/>
              </p:ext>
            </p:extLst>
          </p:nvPr>
        </p:nvGraphicFramePr>
        <p:xfrm>
          <a:off x="7286625" y="5943600"/>
          <a:ext cx="8667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77" name="Equation" r:id="rId11" imgW="469800" imgH="304560" progId="Equation.3">
                  <p:embed/>
                </p:oleObj>
              </mc:Choice>
              <mc:Fallback>
                <p:oleObj name="Equation" r:id="rId11" imgW="469800" imgH="3045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943600"/>
                        <a:ext cx="8667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0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Specific Gas Phase </a:t>
            </a:r>
            <a:br>
              <a:rPr lang="en-US" sz="3600" dirty="0" smtClean="0"/>
            </a:br>
            <a:r>
              <a:rPr lang="en-US" sz="3600" dirty="0" smtClean="0"/>
              <a:t>Turbulence Kinetic Energy</a:t>
            </a:r>
            <a:endParaRPr lang="en-US" i="1" dirty="0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2703513" y="1020763"/>
          <a:ext cx="2767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35" name="Equation" r:id="rId3" imgW="1168200" imgH="393480" progId="Equation.3">
                  <p:embed/>
                </p:oleObj>
              </mc:Choice>
              <mc:Fallback>
                <p:oleObj name="Equation" r:id="rId3" imgW="11682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1020763"/>
                        <a:ext cx="27670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481012" y="2708275"/>
          <a:ext cx="80533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36" name="Equation" r:id="rId5" imgW="3568680" imgH="393480" progId="Equation.3">
                  <p:embed/>
                </p:oleObj>
              </mc:Choice>
              <mc:Fallback>
                <p:oleObj name="Equation" r:id="rId5" imgW="35686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" y="2708275"/>
                        <a:ext cx="8053388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5153" y="4171652"/>
            <a:ext cx="91326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first term is the energy density of the gas flow due to the</a:t>
            </a:r>
          </a:p>
          <a:p>
            <a:r>
              <a:rPr lang="en-US" u="sng" dirty="0" smtClean="0"/>
              <a:t>combined mean motion and turbulent motion correlated with the void fraction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second term is the gas energy density due to 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residual </a:t>
            </a:r>
            <a:r>
              <a:rPr lang="en-US" u="sng" dirty="0" err="1" smtClean="0"/>
              <a:t>turblent</a:t>
            </a:r>
            <a:r>
              <a:rPr lang="en-US" u="sng" dirty="0" smtClean="0"/>
              <a:t> motion, </a:t>
            </a:r>
            <a:r>
              <a:rPr lang="en-US" i="1" u="sng" dirty="0" smtClean="0"/>
              <a:t>i.e.</a:t>
            </a:r>
            <a:r>
              <a:rPr lang="en-US" u="sng" dirty="0" smtClean="0"/>
              <a:t>, that not correlated with </a:t>
            </a:r>
            <a:r>
              <a:rPr lang="en-US" u="sng" dirty="0" err="1" smtClean="0"/>
              <a:t>voidage</a:t>
            </a:r>
            <a:r>
              <a:rPr lang="en-US" u="sng" dirty="0" smtClean="0"/>
              <a:t> fluctuations</a:t>
            </a:r>
            <a:r>
              <a:rPr lang="en-US" dirty="0" smtClean="0"/>
              <a:t>.</a:t>
            </a:r>
          </a:p>
          <a:p>
            <a:r>
              <a:rPr lang="en-US" sz="1200" i="1" dirty="0" smtClean="0"/>
              <a:t>                                                                                                                            </a:t>
            </a:r>
            <a:r>
              <a:rPr lang="en-US" sz="1200" i="1" dirty="0" err="1" smtClean="0"/>
              <a:t>Besnard</a:t>
            </a:r>
            <a:r>
              <a:rPr lang="en-US" sz="1200" i="1" dirty="0" smtClean="0"/>
              <a:t>, D.C., and F.H. Harlow, 1988.</a:t>
            </a:r>
          </a:p>
          <a:p>
            <a:endParaRPr lang="en-US" dirty="0" smtClean="0"/>
          </a:p>
          <a:p>
            <a:r>
              <a:rPr lang="en-US" sz="1600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3595688" y="5913438"/>
          <a:ext cx="527208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37" name="Equation" r:id="rId7" imgW="2336760" imgH="393480" progId="Equation.3">
                  <p:embed/>
                </p:oleObj>
              </mc:Choice>
              <mc:Fallback>
                <p:oleObj name="Equation" r:id="rId7" imgW="23367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5913438"/>
                        <a:ext cx="5272087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1905000"/>
            <a:ext cx="607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kinetic energy of gas flow is nicely partitioned: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Specific Solids Phase </a:t>
            </a:r>
            <a:br>
              <a:rPr lang="en-US" sz="3600" dirty="0" smtClean="0"/>
            </a:br>
            <a:r>
              <a:rPr lang="en-US" sz="3600" dirty="0" smtClean="0"/>
              <a:t>Turbulence Kinetic Energy</a:t>
            </a:r>
            <a:endParaRPr lang="en-US" i="1" dirty="0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2794000" y="1020763"/>
          <a:ext cx="25860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60" name="Equation" r:id="rId3" imgW="1091880" imgH="393480" progId="Equation.3">
                  <p:embed/>
                </p:oleObj>
              </mc:Choice>
              <mc:Fallback>
                <p:oleObj name="Equation" r:id="rId3" imgW="10918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1020763"/>
                        <a:ext cx="25860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709613" y="2708275"/>
          <a:ext cx="75946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61" name="Equation" r:id="rId5" imgW="3365280" imgH="393480" progId="Equation.3">
                  <p:embed/>
                </p:oleObj>
              </mc:Choice>
              <mc:Fallback>
                <p:oleObj name="Equation" r:id="rId5" imgW="33652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2708275"/>
                        <a:ext cx="7594600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5153" y="4171652"/>
            <a:ext cx="931376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first term is the energy density of the granular flow due to the</a:t>
            </a:r>
          </a:p>
          <a:p>
            <a:r>
              <a:rPr lang="en-US" u="sng" dirty="0" smtClean="0"/>
              <a:t>combined mean motion and turbulent motion correlated with the solids fraction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second term is the solids energy density due to 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residual </a:t>
            </a:r>
            <a:r>
              <a:rPr lang="en-US" u="sng" dirty="0" err="1" smtClean="0"/>
              <a:t>turblent</a:t>
            </a:r>
            <a:r>
              <a:rPr lang="en-US" u="sng" dirty="0" smtClean="0"/>
              <a:t> motion, </a:t>
            </a:r>
            <a:r>
              <a:rPr lang="en-US" i="1" u="sng" dirty="0" smtClean="0"/>
              <a:t>i.e.</a:t>
            </a:r>
            <a:r>
              <a:rPr lang="en-US" u="sng" dirty="0" smtClean="0"/>
              <a:t>, that not correlated with solids fluctuations</a:t>
            </a:r>
            <a:r>
              <a:rPr lang="en-US" dirty="0" smtClean="0"/>
              <a:t>.</a:t>
            </a:r>
          </a:p>
          <a:p>
            <a:r>
              <a:rPr lang="en-US" sz="1200" i="1" dirty="0" smtClean="0"/>
              <a:t>                                                                                                                            </a:t>
            </a:r>
            <a:r>
              <a:rPr lang="en-US" sz="1200" i="1" dirty="0" err="1" smtClean="0"/>
              <a:t>Besnard</a:t>
            </a:r>
            <a:r>
              <a:rPr lang="en-US" sz="1200" i="1" dirty="0" smtClean="0"/>
              <a:t>, D.C., and F.H. Harlow, 1988.</a:t>
            </a:r>
          </a:p>
          <a:p>
            <a:endParaRPr lang="en-US" dirty="0" smtClean="0"/>
          </a:p>
          <a:p>
            <a:r>
              <a:rPr lang="en-US" sz="1600" dirty="0" smtClean="0"/>
              <a:t> 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905000"/>
            <a:ext cx="641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kinetic energy of solids flow is nicely partitioned: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Gas Phase Turbulence Kinetic Energy</a:t>
            </a:r>
            <a:endParaRPr lang="en-US" i="1" dirty="0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0289" name="Object 1"/>
          <p:cNvGraphicFramePr>
            <a:graphicFrameLocks noChangeAspect="1"/>
          </p:cNvGraphicFramePr>
          <p:nvPr/>
        </p:nvGraphicFramePr>
        <p:xfrm>
          <a:off x="457200" y="838200"/>
          <a:ext cx="8583613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73" name="Equation" r:id="rId3" imgW="4279680" imgH="2768400" progId="Equation.3">
                  <p:embed/>
                </p:oleObj>
              </mc:Choice>
              <mc:Fallback>
                <p:oleObj name="Equation" r:id="rId3" imgW="4279680" imgH="2768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8583613" cy="548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Solids Phase Turbulence Kinetic Energy</a:t>
            </a:r>
            <a:endParaRPr lang="en-US" i="1" dirty="0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02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895560"/>
              </p:ext>
            </p:extLst>
          </p:nvPr>
        </p:nvGraphicFramePr>
        <p:xfrm>
          <a:off x="63500" y="863600"/>
          <a:ext cx="90932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43" name="Equation" r:id="rId3" imgW="4533840" imgH="2743200" progId="Equation.3">
                  <p:embed/>
                </p:oleObj>
              </mc:Choice>
              <mc:Fallback>
                <p:oleObj name="Equation" r:id="rId3" imgW="4533840" imgH="274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863600"/>
                        <a:ext cx="9093200" cy="543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Kinetic </a:t>
            </a:r>
            <a:r>
              <a:rPr lang="en-US" dirty="0" smtClean="0"/>
              <a:t>energy density of </a:t>
            </a:r>
            <a:r>
              <a:rPr lang="en-US" dirty="0"/>
              <a:t>the </a:t>
            </a:r>
            <a:r>
              <a:rPr lang="en-US" dirty="0" smtClean="0"/>
              <a:t>gas phase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/>
              <a:t>Kinetic energy density of the </a:t>
            </a:r>
            <a:r>
              <a:rPr lang="en-US" dirty="0" smtClean="0"/>
              <a:t>solids phase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Total kinetic </a:t>
            </a:r>
            <a:r>
              <a:rPr lang="en-US" dirty="0"/>
              <a:t>energy density of the </a:t>
            </a:r>
            <a:r>
              <a:rPr lang="en-US" dirty="0" smtClean="0"/>
              <a:t>flow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Kinetic Energy Density of the Flow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824698"/>
              </p:ext>
            </p:extLst>
          </p:nvPr>
        </p:nvGraphicFramePr>
        <p:xfrm>
          <a:off x="641198" y="1981200"/>
          <a:ext cx="278780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5" name="Equation" r:id="rId3" imgW="1193800" imgH="393700" progId="Equation.3">
                  <p:embed/>
                </p:oleObj>
              </mc:Choice>
              <mc:Fallback>
                <p:oleObj name="Equation" r:id="rId3" imgW="11938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8" y="1981200"/>
                        <a:ext cx="278780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014834"/>
              </p:ext>
            </p:extLst>
          </p:nvPr>
        </p:nvGraphicFramePr>
        <p:xfrm>
          <a:off x="762000" y="3352800"/>
          <a:ext cx="2609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6" name="Equation" r:id="rId5" imgW="1117440" imgH="393480" progId="Equation.3">
                  <p:embed/>
                </p:oleObj>
              </mc:Choice>
              <mc:Fallback>
                <p:oleObj name="Equation" r:id="rId5" imgW="11174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26098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212086"/>
              </p:ext>
            </p:extLst>
          </p:nvPr>
        </p:nvGraphicFramePr>
        <p:xfrm>
          <a:off x="654050" y="5105400"/>
          <a:ext cx="71183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7" name="Equation" r:id="rId7" imgW="3047760" imgH="393480" progId="Equation.3">
                  <p:embed/>
                </p:oleObj>
              </mc:Choice>
              <mc:Fallback>
                <p:oleObj name="Equation" r:id="rId7" imgW="30477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5105400"/>
                        <a:ext cx="71183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5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Most work published is based on modifications of gas phase turbulence theory… this probably won’t work for dense flows. Energy is in the granular fluctuations. </a:t>
            </a:r>
          </a:p>
          <a:p>
            <a:endParaRPr lang="en-US" dirty="0" smtClean="0"/>
          </a:p>
          <a:p>
            <a:r>
              <a:rPr lang="en-US" dirty="0" smtClean="0"/>
              <a:t>Current approach … turbulence is a property of a fluid, so a granular continuum theory has to be the starting point.</a:t>
            </a:r>
          </a:p>
          <a:p>
            <a:endParaRPr lang="en-US" dirty="0" smtClean="0"/>
          </a:p>
          <a:p>
            <a:r>
              <a:rPr lang="en-US" dirty="0" smtClean="0"/>
              <a:t>Utilize the concept of Favre-like (phasic) averaging, to reduce the closure “burden.”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General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376672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gas </a:t>
            </a:r>
            <a:r>
              <a:rPr lang="en-US" dirty="0"/>
              <a:t>phase specific </a:t>
            </a:r>
            <a:r>
              <a:rPr lang="en-US" dirty="0" smtClean="0"/>
              <a:t>turbulence </a:t>
            </a:r>
            <a:r>
              <a:rPr lang="en-US" dirty="0"/>
              <a:t>kinetic </a:t>
            </a:r>
            <a:r>
              <a:rPr lang="en-US" dirty="0" smtClean="0"/>
              <a:t>energy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Average Kinetic Energy Density </a:t>
            </a:r>
            <a:br>
              <a:rPr lang="en-US" dirty="0" smtClean="0"/>
            </a:br>
            <a:r>
              <a:rPr lang="en-US" dirty="0" smtClean="0"/>
              <a:t>of the Gas Phase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268700"/>
              </p:ext>
            </p:extLst>
          </p:nvPr>
        </p:nvGraphicFramePr>
        <p:xfrm>
          <a:off x="282575" y="1905000"/>
          <a:ext cx="7353300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63" name="Equation" r:id="rId3" imgW="3149280" imgH="1625400" progId="Equation.3">
                  <p:embed/>
                </p:oleObj>
              </mc:Choice>
              <mc:Fallback>
                <p:oleObj name="Equation" r:id="rId3" imgW="314928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905000"/>
                        <a:ext cx="7353300" cy="377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193351"/>
              </p:ext>
            </p:extLst>
          </p:nvPr>
        </p:nvGraphicFramePr>
        <p:xfrm>
          <a:off x="6266688" y="5943600"/>
          <a:ext cx="27249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64" name="Equation" r:id="rId5" imgW="1168200" imgH="393480" progId="Equation.3">
                  <p:embed/>
                </p:oleObj>
              </mc:Choice>
              <mc:Fallback>
                <p:oleObj name="Equation" r:id="rId5" imgW="11682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6688" y="5943600"/>
                        <a:ext cx="27249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602069"/>
            <a:ext cx="5729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 the energy </a:t>
            </a:r>
            <a:r>
              <a:rPr lang="en-US" b="1" dirty="0"/>
              <a:t>density due to the combined mean </a:t>
            </a:r>
            <a:endParaRPr lang="en-US" b="1" dirty="0" smtClean="0"/>
          </a:p>
          <a:p>
            <a:r>
              <a:rPr lang="en-US" b="1" dirty="0" smtClean="0"/>
              <a:t>and density-correlated turbulent </a:t>
            </a:r>
            <a:r>
              <a:rPr lang="en-US" b="1" dirty="0"/>
              <a:t>motion,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29486" y="4495800"/>
            <a:ext cx="5014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 measures </a:t>
            </a:r>
            <a:r>
              <a:rPr lang="en-US" b="1" dirty="0"/>
              <a:t>the residual turbulent motion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Besnard</a:t>
            </a:r>
            <a:r>
              <a:rPr lang="en-US" b="1" dirty="0" smtClean="0"/>
              <a:t> et al,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3766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                                              solids </a:t>
            </a:r>
            <a:r>
              <a:rPr lang="en-US" dirty="0"/>
              <a:t>phase specific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                                       turbulence </a:t>
            </a:r>
            <a:r>
              <a:rPr lang="en-US" dirty="0"/>
              <a:t>kinetic </a:t>
            </a:r>
            <a:r>
              <a:rPr lang="en-US" dirty="0" smtClean="0"/>
              <a:t>energy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Average Kinetic Energy Density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882283"/>
              </p:ext>
            </p:extLst>
          </p:nvPr>
        </p:nvGraphicFramePr>
        <p:xfrm>
          <a:off x="76200" y="1676400"/>
          <a:ext cx="6731000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13" name="Equation" r:id="rId3" imgW="2882880" imgH="812520" progId="Equation.3">
                  <p:embed/>
                </p:oleObj>
              </mc:Choice>
              <mc:Fallback>
                <p:oleObj name="Equation" r:id="rId3" imgW="28828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676400"/>
                        <a:ext cx="6731000" cy="188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713390"/>
              </p:ext>
            </p:extLst>
          </p:nvPr>
        </p:nvGraphicFramePr>
        <p:xfrm>
          <a:off x="5803900" y="2590800"/>
          <a:ext cx="25463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14" name="Equation" r:id="rId5" imgW="1091880" imgH="393480" progId="Equation.3">
                  <p:embed/>
                </p:oleObj>
              </mc:Choice>
              <mc:Fallback>
                <p:oleObj name="Equation" r:id="rId5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2590800"/>
                        <a:ext cx="25463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264630"/>
              </p:ext>
            </p:extLst>
          </p:nvPr>
        </p:nvGraphicFramePr>
        <p:xfrm>
          <a:off x="0" y="5029200"/>
          <a:ext cx="9188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15" name="Equation" r:id="rId7" imgW="3936960" imgH="393480" progId="Equation.3">
                  <p:embed/>
                </p:oleObj>
              </mc:Choice>
              <mc:Fallback>
                <p:oleObj name="Equation" r:id="rId7" imgW="39369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29200"/>
                        <a:ext cx="91884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2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Correlations</a:t>
            </a:r>
            <a:endParaRPr lang="en-US" dirty="0"/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0" y="1371600"/>
          <a:ext cx="87566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20" name="Equation" r:id="rId3" imgW="3759120" imgH="482400" progId="Equation.3">
                  <p:embed/>
                </p:oleObj>
              </mc:Choice>
              <mc:Fallback>
                <p:oleObj name="Equation" r:id="rId3" imgW="3759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87566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66286"/>
              </p:ext>
            </p:extLst>
          </p:nvPr>
        </p:nvGraphicFramePr>
        <p:xfrm>
          <a:off x="-330200" y="1978025"/>
          <a:ext cx="9047163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21" name="Equation" r:id="rId5" imgW="3632040" imgH="990360" progId="Equation.3">
                  <p:embed/>
                </p:oleObj>
              </mc:Choice>
              <mc:Fallback>
                <p:oleObj name="Equation" r:id="rId5" imgW="363204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0200" y="1978025"/>
                        <a:ext cx="9047163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76200" y="3670300"/>
          <a:ext cx="79089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22" name="Equation" r:id="rId7" imgW="3174840" imgH="838080" progId="Equation.3">
                  <p:embed/>
                </p:oleObj>
              </mc:Choice>
              <mc:Fallback>
                <p:oleObj name="Equation" r:id="rId7" imgW="31748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670300"/>
                        <a:ext cx="7908925" cy="212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3775075" y="5638800"/>
          <a:ext cx="529272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23" name="Equation" r:id="rId9" imgW="2298600" imgH="495000" progId="Equation.3">
                  <p:embed/>
                </p:oleObj>
              </mc:Choice>
              <mc:Fallback>
                <p:oleObj name="Equation" r:id="rId9" imgW="22986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638800"/>
                        <a:ext cx="5292725" cy="115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Closures</a:t>
            </a:r>
            <a:br>
              <a:rPr lang="en-US" dirty="0" smtClean="0"/>
            </a:br>
            <a:r>
              <a:rPr lang="en-US" dirty="0" smtClean="0"/>
              <a:t>velocity &amp; volume fraction</a:t>
            </a:r>
            <a:endParaRPr lang="en-US" dirty="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44450" y="1671638"/>
          <a:ext cx="9021763" cy="513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6" name="Equation" r:id="rId3" imgW="3429000" imgH="1955520" progId="Equation.3">
                  <p:embed/>
                </p:oleObj>
              </mc:Choice>
              <mc:Fallback>
                <p:oleObj name="Equation" r:id="rId3" imgW="3429000" imgH="1955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1671638"/>
                        <a:ext cx="9021763" cy="5135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Closures</a:t>
            </a:r>
            <a:br>
              <a:rPr lang="en-US" dirty="0" smtClean="0"/>
            </a:br>
            <a:r>
              <a:rPr lang="en-US" dirty="0" smtClean="0"/>
              <a:t>velocity relations</a:t>
            </a:r>
            <a:endParaRPr lang="en-US" dirty="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0" y="1447800"/>
          <a:ext cx="755015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86" name="Equation" r:id="rId3" imgW="2869920" imgH="1676160" progId="Equation.3">
                  <p:embed/>
                </p:oleObj>
              </mc:Choice>
              <mc:Fallback>
                <p:oleObj name="Equation" r:id="rId3" imgW="2869920" imgH="1676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7550150" cy="440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485080"/>
              </p:ext>
            </p:extLst>
          </p:nvPr>
        </p:nvGraphicFramePr>
        <p:xfrm>
          <a:off x="5081587" y="5715000"/>
          <a:ext cx="3986213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87" name="Equation" r:id="rId5" imgW="1600200" imgH="469800" progId="Equation.3">
                  <p:embed/>
                </p:oleObj>
              </mc:Choice>
              <mc:Fallback>
                <p:oleObj name="Equation" r:id="rId5" imgW="160020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7" y="5715000"/>
                        <a:ext cx="3986213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1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Extract dissipation, </a:t>
            </a:r>
            <a:r>
              <a:rPr lang="el-GR" dirty="0" smtClean="0"/>
              <a:t>ε</a:t>
            </a:r>
            <a:r>
              <a:rPr lang="en-US" baseline="-25000" dirty="0" smtClean="0"/>
              <a:t>g/s</a:t>
            </a:r>
            <a:endParaRPr lang="en-US" dirty="0" smtClean="0"/>
          </a:p>
          <a:p>
            <a:r>
              <a:rPr lang="en-US" dirty="0" smtClean="0"/>
              <a:t>Closures for k</a:t>
            </a:r>
            <a:r>
              <a:rPr lang="en-US" baseline="-25000" dirty="0" smtClean="0"/>
              <a:t>g/s</a:t>
            </a:r>
            <a:r>
              <a:rPr lang="en-US" dirty="0" smtClean="0"/>
              <a:t> &amp; </a:t>
            </a:r>
            <a:r>
              <a:rPr lang="el-GR" dirty="0" smtClean="0"/>
              <a:t>ε</a:t>
            </a:r>
            <a:r>
              <a:rPr lang="en-US" baseline="-25000" dirty="0" smtClean="0"/>
              <a:t>g/s</a:t>
            </a:r>
            <a:endParaRPr lang="en-US" dirty="0" smtClean="0"/>
          </a:p>
          <a:p>
            <a:r>
              <a:rPr lang="en-US" dirty="0" smtClean="0"/>
              <a:t>Look at energy cascade</a:t>
            </a:r>
          </a:p>
          <a:p>
            <a:r>
              <a:rPr lang="en-US" dirty="0" smtClean="0"/>
              <a:t>Equation for the full stress tensor, </a:t>
            </a:r>
            <a:r>
              <a:rPr lang="el-GR" dirty="0" smtClean="0"/>
              <a:t>τ</a:t>
            </a:r>
            <a:endParaRPr lang="en-US" dirty="0" smtClean="0"/>
          </a:p>
          <a:p>
            <a:r>
              <a:rPr lang="en-US" dirty="0" smtClean="0"/>
              <a:t>Compare in detail with Reynolds formalism</a:t>
            </a:r>
          </a:p>
          <a:p>
            <a:r>
              <a:rPr lang="en-US" dirty="0" smtClean="0"/>
              <a:t>Formulate drag terms for a chosen form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Include thermal temperatures</a:t>
            </a:r>
          </a:p>
          <a:p>
            <a:r>
              <a:rPr lang="en-US" dirty="0" smtClean="0"/>
              <a:t>Chemistry (contacting)– hopefully temperature fluctuations will be small</a:t>
            </a:r>
          </a:p>
          <a:p>
            <a:endParaRPr lang="en-US" dirty="0" smtClean="0"/>
          </a:p>
          <a:p>
            <a:r>
              <a:rPr lang="en-US" dirty="0" smtClean="0"/>
              <a:t>Develop closure relationships </a:t>
            </a:r>
          </a:p>
          <a:p>
            <a:pPr>
              <a:buNone/>
            </a:pPr>
            <a:r>
              <a:rPr lang="en-US" dirty="0" smtClean="0"/>
              <a:t>      … related to specific experimental data</a:t>
            </a:r>
          </a:p>
          <a:p>
            <a:pPr algn="ctr">
              <a:buNone/>
            </a:pPr>
            <a:r>
              <a:rPr lang="en-US" dirty="0" smtClean="0"/>
              <a:t>(A NEVER ENDING TASK)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 Do 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 descr="C:\A-TOB\Pictures\Boulder\Great Wall of Boulder by BoulderTraveler16358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3426" name="Picture 2" descr="C:\A-TOB\Pictures\Moira\Moi at Nederland IMG_2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991600" y="-16916400"/>
            <a:ext cx="6096000" cy="9144000"/>
          </a:xfrm>
          <a:prstGeom prst="rect">
            <a:avLst/>
          </a:prstGeom>
          <a:noFill/>
        </p:spPr>
      </p:pic>
      <p:pic>
        <p:nvPicPr>
          <p:cNvPr id="103430" name="Picture 6" descr="C:\A-TOB\Llewey\lleweyatandreassecondbatchofphotos\Llewey Questions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24274"/>
            <a:ext cx="3733800" cy="313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" y="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TOBBoCo@gmail.com, 304-816-6332, 1847 Joliet Way, Boulder, CO 80305</a:t>
            </a:r>
          </a:p>
          <a:p>
            <a:r>
              <a:rPr lang="en-US" b="1" dirty="0" smtClean="0"/>
              <a:t>… or Munich, Germany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9" t="15556" r="28181" b="26666"/>
          <a:stretch/>
        </p:blipFill>
        <p:spPr>
          <a:xfrm>
            <a:off x="6968837" y="3733798"/>
            <a:ext cx="2189018" cy="3886202"/>
          </a:xfrm>
          <a:prstGeom prst="rect">
            <a:avLst/>
          </a:prstGeom>
        </p:spPr>
      </p:pic>
      <p:pic>
        <p:nvPicPr>
          <p:cNvPr id="10" name="Picture 3" descr="C:\HP hard drive 1_3_2013\A-TOB\Pictures\Moira\Moi SFran merry-go-round 6_2014 - Cropp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87800"/>
            <a:ext cx="1981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2427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Single </a:t>
            </a:r>
            <a:r>
              <a:rPr lang="en-US" b="1" dirty="0"/>
              <a:t>average approach</a:t>
            </a:r>
          </a:p>
          <a:p>
            <a:pPr marL="109728" indent="0">
              <a:buNone/>
            </a:pPr>
            <a:r>
              <a:rPr lang="en-US" dirty="0"/>
              <a:t>Average microscopic equations to obtain “two-fluid” equations describing interpenetrating continuum, characterized by:                             </a:t>
            </a:r>
          </a:p>
          <a:p>
            <a:pPr marL="109728" indent="0">
              <a:buNone/>
            </a:pPr>
            <a:r>
              <a:rPr lang="en-US" dirty="0" smtClean="0"/>
              <a:t>                                     </a:t>
            </a:r>
          </a:p>
          <a:p>
            <a:pPr marL="109728" indent="0">
              <a:buNone/>
            </a:pPr>
            <a:r>
              <a:rPr lang="en-US" dirty="0" smtClean="0"/>
              <a:t>                                   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all </a:t>
            </a:r>
            <a:r>
              <a:rPr lang="en-US" dirty="0"/>
              <a:t>functions of space and time.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Examine </a:t>
            </a:r>
            <a:r>
              <a:rPr lang="en-US" dirty="0"/>
              <a:t>“fluctuations” </a:t>
            </a:r>
            <a:r>
              <a:rPr lang="en-US" dirty="0" smtClean="0"/>
              <a:t>of </a:t>
            </a:r>
            <a:r>
              <a:rPr lang="en-US" dirty="0"/>
              <a:t>the microscopic </a:t>
            </a:r>
            <a:r>
              <a:rPr lang="en-US" dirty="0" smtClean="0"/>
              <a:t>variables</a:t>
            </a:r>
            <a:r>
              <a:rPr lang="en-US" dirty="0"/>
              <a:t> </a:t>
            </a:r>
            <a:r>
              <a:rPr lang="en-US" dirty="0" smtClean="0"/>
              <a:t>about these two-fluid variables.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 </a:t>
            </a:r>
          </a:p>
          <a:p>
            <a:pPr marL="109728" indent="0">
              <a:buNone/>
            </a:pPr>
            <a:endParaRPr lang="en-US" b="1" dirty="0" smtClean="0"/>
          </a:p>
          <a:p>
            <a:r>
              <a:rPr lang="en-US" b="1" dirty="0" smtClean="0"/>
              <a:t>Double </a:t>
            </a:r>
            <a:r>
              <a:rPr lang="en-US" b="1" dirty="0"/>
              <a:t>average approach</a:t>
            </a:r>
          </a:p>
          <a:p>
            <a:pPr marL="109728" indent="0">
              <a:buNone/>
            </a:pPr>
            <a:r>
              <a:rPr lang="en-US" dirty="0" smtClean="0"/>
              <a:t>Average again to obtain mean behavior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Examine “fluctuations” about these, </a:t>
            </a:r>
            <a:r>
              <a:rPr lang="en-US" i="1" dirty="0" smtClean="0"/>
              <a:t>e.g.</a:t>
            </a:r>
            <a:r>
              <a:rPr lang="en-US" dirty="0" smtClean="0"/>
              <a:t>,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Multiphase Turbulence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809036"/>
              </p:ext>
            </p:extLst>
          </p:nvPr>
        </p:nvGraphicFramePr>
        <p:xfrm>
          <a:off x="747712" y="2667000"/>
          <a:ext cx="32908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79" name="Equation" r:id="rId4" imgW="1447560" imgH="241200" progId="Equation.3">
                  <p:embed/>
                </p:oleObj>
              </mc:Choice>
              <mc:Fallback>
                <p:oleObj name="Equation" r:id="rId4" imgW="14475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7712" y="2667000"/>
                        <a:ext cx="3290888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885372"/>
              </p:ext>
            </p:extLst>
          </p:nvPr>
        </p:nvGraphicFramePr>
        <p:xfrm>
          <a:off x="5867400" y="5181600"/>
          <a:ext cx="29162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0" name="Equation" r:id="rId6" imgW="1282680" imgH="253800" progId="Equation.3">
                  <p:embed/>
                </p:oleObj>
              </mc:Choice>
              <mc:Fallback>
                <p:oleObj name="Equation" r:id="rId6" imgW="1282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181600"/>
                        <a:ext cx="291623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713326"/>
              </p:ext>
            </p:extLst>
          </p:nvPr>
        </p:nvGraphicFramePr>
        <p:xfrm>
          <a:off x="4419600" y="6203950"/>
          <a:ext cx="45910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1" name="Equation" r:id="rId8" imgW="2019240" imgH="253800" progId="Equation.3">
                  <p:embed/>
                </p:oleObj>
              </mc:Choice>
              <mc:Fallback>
                <p:oleObj name="Equation" r:id="rId8" imgW="2019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203950"/>
                        <a:ext cx="45910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791200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ndicator 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function of 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fluid/solids phase: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Fluid/solids </a:t>
            </a:r>
            <a:r>
              <a:rPr lang="en-US" dirty="0"/>
              <a:t>phase </a:t>
            </a:r>
            <a:r>
              <a:rPr lang="en-US" dirty="0" smtClean="0"/>
              <a:t>fraction: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C</a:t>
            </a:r>
            <a:r>
              <a:rPr lang="en-US" dirty="0" smtClean="0"/>
              <a:t>onditional average, based </a:t>
            </a:r>
            <a:r>
              <a:rPr lang="en-US" dirty="0"/>
              <a:t>on the </a:t>
            </a:r>
            <a:r>
              <a:rPr lang="en-US" dirty="0" smtClean="0"/>
              <a:t>gas/solids phase:</a:t>
            </a:r>
          </a:p>
          <a:p>
            <a:pPr marL="109728" indent="0">
              <a:buNone/>
            </a:pPr>
            <a:r>
              <a:rPr lang="en-US" dirty="0" smtClean="0"/>
              <a:t>                                          ,</a:t>
            </a:r>
            <a:r>
              <a:rPr lang="en-US" i="1" dirty="0" smtClean="0"/>
              <a:t>e.g</a:t>
            </a:r>
            <a:r>
              <a:rPr lang="en-US" i="1" dirty="0"/>
              <a:t>.</a:t>
            </a:r>
            <a:r>
              <a:rPr lang="en-US" dirty="0"/>
              <a:t>,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                                     </a:t>
            </a:r>
          </a:p>
          <a:p>
            <a:pPr marL="109728" indent="0">
              <a:buNone/>
            </a:pPr>
            <a:r>
              <a:rPr lang="en-US" dirty="0" smtClean="0"/>
              <a:t>Turbulent fluctuations:                      </a:t>
            </a:r>
          </a:p>
          <a:p>
            <a:pPr marL="109728" indent="0">
              <a:buNone/>
            </a:pPr>
            <a:r>
              <a:rPr lang="en-US" dirty="0" smtClean="0"/>
              <a:t>                                             , </a:t>
            </a:r>
            <a:r>
              <a:rPr lang="en-US" i="1" dirty="0"/>
              <a:t>e.g.</a:t>
            </a:r>
            <a:r>
              <a:rPr lang="en-US" dirty="0"/>
              <a:t>,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Single Average Approach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494808"/>
              </p:ext>
            </p:extLst>
          </p:nvPr>
        </p:nvGraphicFramePr>
        <p:xfrm>
          <a:off x="1295400" y="1930400"/>
          <a:ext cx="382428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61" name="Equation" r:id="rId4" imgW="1676160" imgH="457200" progId="Equation.3">
                  <p:embed/>
                </p:oleObj>
              </mc:Choice>
              <mc:Fallback>
                <p:oleObj name="Equation" r:id="rId4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30400"/>
                        <a:ext cx="3824287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18616"/>
              </p:ext>
            </p:extLst>
          </p:nvPr>
        </p:nvGraphicFramePr>
        <p:xfrm>
          <a:off x="1295400" y="3246437"/>
          <a:ext cx="170656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62" name="Equation" r:id="rId6" imgW="736560" imgH="279360" progId="Equation.3">
                  <p:embed/>
                </p:oleObj>
              </mc:Choice>
              <mc:Fallback>
                <p:oleObj name="Equation" r:id="rId6" imgW="736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46437"/>
                        <a:ext cx="1706563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903106"/>
              </p:ext>
            </p:extLst>
          </p:nvPr>
        </p:nvGraphicFramePr>
        <p:xfrm>
          <a:off x="1371600" y="4313237"/>
          <a:ext cx="31575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63" name="Equation" r:id="rId8" imgW="1358640" imgH="279360" progId="Equation.3">
                  <p:embed/>
                </p:oleObj>
              </mc:Choice>
              <mc:Fallback>
                <p:oleObj name="Equation" r:id="rId8" imgW="1358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13237"/>
                        <a:ext cx="3157538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795960"/>
              </p:ext>
            </p:extLst>
          </p:nvPr>
        </p:nvGraphicFramePr>
        <p:xfrm>
          <a:off x="1524000" y="5665788"/>
          <a:ext cx="20351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64" name="Equation" r:id="rId10" imgW="876240" imgH="253800" progId="Equation.3">
                  <p:embed/>
                </p:oleObj>
              </mc:Choice>
              <mc:Fallback>
                <p:oleObj name="Equation" r:id="rId10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665788"/>
                        <a:ext cx="20351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941495"/>
              </p:ext>
            </p:extLst>
          </p:nvPr>
        </p:nvGraphicFramePr>
        <p:xfrm>
          <a:off x="5994400" y="4313238"/>
          <a:ext cx="27432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65" name="Equation" r:id="rId12" imgW="1180800" imgH="279360" progId="Equation.3">
                  <p:embed/>
                </p:oleObj>
              </mc:Choice>
              <mc:Fallback>
                <p:oleObj name="Equation" r:id="rId12" imgW="1180800" imgH="2793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4313238"/>
                        <a:ext cx="2743200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665517"/>
              </p:ext>
            </p:extLst>
          </p:nvPr>
        </p:nvGraphicFramePr>
        <p:xfrm>
          <a:off x="6319838" y="5638800"/>
          <a:ext cx="20939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66" name="Equation" r:id="rId14" imgW="901440" imgH="241200" progId="Equation.3">
                  <p:embed/>
                </p:oleObj>
              </mc:Choice>
              <mc:Fallback>
                <p:oleObj name="Equation" r:id="rId14" imgW="9014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838" y="5638800"/>
                        <a:ext cx="20939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6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Favre </a:t>
            </a:r>
            <a:r>
              <a:rPr lang="en-US" i="1" dirty="0" smtClean="0"/>
              <a:t>&amp;</a:t>
            </a:r>
            <a:r>
              <a:rPr lang="en-US" dirty="0" smtClean="0"/>
              <a:t> Favre-like Averaging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09900"/>
              </p:ext>
            </p:extLst>
          </p:nvPr>
        </p:nvGraphicFramePr>
        <p:xfrm>
          <a:off x="625475" y="2076450"/>
          <a:ext cx="24812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76" name="Equation" r:id="rId4" imgW="990360" imgH="266400" progId="Equation.3">
                  <p:embed/>
                </p:oleObj>
              </mc:Choice>
              <mc:Fallback>
                <p:oleObj name="Equation" r:id="rId4" imgW="9903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2076450"/>
                        <a:ext cx="248126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447800"/>
            <a:ext cx="6646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Favre average: compressible gas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3530025"/>
            <a:ext cx="9211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Favre-like or phase average: two-fluid model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30002"/>
              </p:ext>
            </p:extLst>
          </p:nvPr>
        </p:nvGraphicFramePr>
        <p:xfrm>
          <a:off x="685800" y="4572000"/>
          <a:ext cx="78216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77" name="Equation" r:id="rId6" imgW="3124080" imgH="266400" progId="Equation.3">
                  <p:embed/>
                </p:oleObj>
              </mc:Choice>
              <mc:Fallback>
                <p:oleObj name="Equation" r:id="rId6" imgW="31240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2000"/>
                        <a:ext cx="782161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1904762"/>
            <a:ext cx="456727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Favre, A., “</a:t>
            </a:r>
            <a:r>
              <a:rPr lang="en-US" sz="1000" dirty="0" err="1" smtClean="0"/>
              <a:t>Équations</a:t>
            </a:r>
            <a:r>
              <a:rPr lang="en-US" sz="1000" dirty="0" smtClean="0"/>
              <a:t> des </a:t>
            </a:r>
            <a:r>
              <a:rPr lang="en-US" sz="1000" dirty="0" err="1" smtClean="0"/>
              <a:t>gaz</a:t>
            </a:r>
            <a:r>
              <a:rPr lang="en-US" sz="1000" dirty="0" smtClean="0"/>
              <a:t> </a:t>
            </a:r>
            <a:r>
              <a:rPr lang="en-US" sz="1000" dirty="0" err="1" smtClean="0"/>
              <a:t>turbulents</a:t>
            </a:r>
            <a:r>
              <a:rPr lang="en-US" sz="1000" dirty="0" smtClean="0"/>
              <a:t> </a:t>
            </a:r>
            <a:r>
              <a:rPr lang="en-US" sz="1000" dirty="0" err="1" smtClean="0"/>
              <a:t>compressibles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I.- </a:t>
            </a:r>
            <a:r>
              <a:rPr lang="en-US" sz="1000" dirty="0" err="1" smtClean="0"/>
              <a:t>Formes</a:t>
            </a:r>
            <a:r>
              <a:rPr lang="en-US" sz="1000" dirty="0" smtClean="0"/>
              <a:t> </a:t>
            </a:r>
            <a:r>
              <a:rPr lang="en-US" sz="1000" dirty="0" err="1" smtClean="0"/>
              <a:t>générales</a:t>
            </a:r>
            <a:r>
              <a:rPr lang="en-US" sz="1000" dirty="0" smtClean="0"/>
              <a:t>,”</a:t>
            </a:r>
          </a:p>
          <a:p>
            <a:r>
              <a:rPr lang="en-US" sz="1000" dirty="0" smtClean="0"/>
              <a:t> Journal de </a:t>
            </a:r>
            <a:r>
              <a:rPr lang="en-US" sz="1000" dirty="0" err="1" smtClean="0"/>
              <a:t>Mécanique</a:t>
            </a:r>
            <a:r>
              <a:rPr lang="en-US" sz="1000" dirty="0" smtClean="0"/>
              <a:t> </a:t>
            </a:r>
            <a:r>
              <a:rPr lang="en-US" sz="1000" b="1" dirty="0" smtClean="0"/>
              <a:t>4</a:t>
            </a:r>
            <a:r>
              <a:rPr lang="en-US" sz="1000" dirty="0" smtClean="0"/>
              <a:t>, 361-390, 1965.</a:t>
            </a:r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Favre, A., “Formulation of the statistical equations </a:t>
            </a:r>
          </a:p>
          <a:p>
            <a:r>
              <a:rPr lang="en-US" sz="1000" dirty="0" smtClean="0"/>
              <a:t>of turbulent flows with variable density,” </a:t>
            </a:r>
          </a:p>
          <a:p>
            <a:r>
              <a:rPr lang="en-US" sz="1000" dirty="0" smtClean="0"/>
              <a:t>in </a:t>
            </a:r>
            <a:r>
              <a:rPr lang="en-US" sz="1000" i="1" dirty="0" smtClean="0"/>
              <a:t>Studies in Turbulence</a:t>
            </a:r>
            <a:r>
              <a:rPr lang="en-US" sz="1000" dirty="0" smtClean="0"/>
              <a:t>, T.B. </a:t>
            </a:r>
            <a:r>
              <a:rPr lang="en-US" sz="1000" dirty="0" err="1" smtClean="0"/>
              <a:t>Gatski</a:t>
            </a:r>
            <a:r>
              <a:rPr lang="en-US" sz="1000" dirty="0" smtClean="0"/>
              <a:t>, S. </a:t>
            </a:r>
            <a:r>
              <a:rPr lang="en-US" sz="1000" dirty="0" err="1" smtClean="0"/>
              <a:t>Sarkar</a:t>
            </a:r>
            <a:r>
              <a:rPr lang="en-US" sz="1000" dirty="0" smtClean="0"/>
              <a:t> and C.O. </a:t>
            </a:r>
            <a:r>
              <a:rPr lang="en-US" sz="1000" dirty="0" err="1" smtClean="0"/>
              <a:t>Speziale</a:t>
            </a:r>
            <a:r>
              <a:rPr lang="en-US" sz="1000" dirty="0" smtClean="0"/>
              <a:t> eds., </a:t>
            </a:r>
          </a:p>
          <a:p>
            <a:r>
              <a:rPr lang="en-US" sz="1000" dirty="0" smtClean="0"/>
              <a:t>Springer-</a:t>
            </a:r>
            <a:r>
              <a:rPr lang="en-US" sz="1000" dirty="0" err="1" smtClean="0"/>
              <a:t>Verlag</a:t>
            </a:r>
            <a:r>
              <a:rPr lang="en-US" sz="1000" dirty="0" smtClean="0"/>
              <a:t>, 324-341, 1992.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endParaRPr lang="en-US" b="1" dirty="0"/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r>
              <a:rPr lang="en-US" b="1" dirty="0" smtClean="0"/>
              <a:t>“The Favre </a:t>
            </a:r>
            <a:r>
              <a:rPr lang="en-US" b="1" dirty="0"/>
              <a:t>velocity </a:t>
            </a:r>
            <a:r>
              <a:rPr lang="en-US" b="1" dirty="0" smtClean="0"/>
              <a:t> </a:t>
            </a:r>
            <a:r>
              <a:rPr lang="en-US" b="1" dirty="0"/>
              <a:t>is a mean variable </a:t>
            </a:r>
            <a:r>
              <a:rPr lang="en-US" b="1" dirty="0" smtClean="0"/>
              <a:t>… that includes the velocity </a:t>
            </a:r>
            <a:r>
              <a:rPr lang="en-US" b="1" dirty="0"/>
              <a:t>fluctuation correlated with density fluctuation</a:t>
            </a:r>
            <a:r>
              <a:rPr lang="en-US" b="1" dirty="0" smtClean="0"/>
              <a:t>. (The Favre velocity fluctuation is) … only </a:t>
            </a:r>
            <a:r>
              <a:rPr lang="en-US" b="1" dirty="0"/>
              <a:t>the part </a:t>
            </a:r>
            <a:r>
              <a:rPr lang="en-US" b="1" dirty="0" smtClean="0"/>
              <a:t>uncorrelated with density.”</a:t>
            </a:r>
          </a:p>
          <a:p>
            <a:endParaRPr lang="en-US" b="1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err="1" smtClean="0"/>
              <a:t>Besnard</a:t>
            </a:r>
            <a:r>
              <a:rPr lang="en-US" dirty="0"/>
              <a:t>, D.C., and F.H. Harlow, “Turbulence in multiphase flow,” </a:t>
            </a:r>
            <a:r>
              <a:rPr lang="en-US" i="1" dirty="0"/>
              <a:t>Int. J. Multiphase Flow</a:t>
            </a:r>
            <a:r>
              <a:rPr lang="en-US" dirty="0"/>
              <a:t> </a:t>
            </a:r>
            <a:r>
              <a:rPr lang="en-US" b="1" dirty="0"/>
              <a:t>14</a:t>
            </a:r>
            <a:r>
              <a:rPr lang="en-US" dirty="0"/>
              <a:t>, 679-699, 1988.</a:t>
            </a:r>
          </a:p>
          <a:p>
            <a:pPr marL="109728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Physical Meaning of </a:t>
            </a:r>
            <a:br>
              <a:rPr lang="en-US" dirty="0" smtClean="0"/>
            </a:br>
            <a:r>
              <a:rPr lang="en-US" dirty="0" smtClean="0"/>
              <a:t>Phase-average </a:t>
            </a:r>
            <a:r>
              <a:rPr lang="en-US" dirty="0"/>
              <a:t>V</a:t>
            </a:r>
            <a:r>
              <a:rPr lang="en-US" dirty="0" smtClean="0"/>
              <a:t>elocity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679412"/>
              </p:ext>
            </p:extLst>
          </p:nvPr>
        </p:nvGraphicFramePr>
        <p:xfrm>
          <a:off x="3048000" y="1457324"/>
          <a:ext cx="2597089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62" name="Equation" r:id="rId4" imgW="901440" imgH="253800" progId="Equation.3">
                  <p:embed/>
                </p:oleObj>
              </mc:Choice>
              <mc:Fallback>
                <p:oleObj name="Equation" r:id="rId4" imgW="901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457324"/>
                        <a:ext cx="2597089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5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440124"/>
              </p:ext>
            </p:extLst>
          </p:nvPr>
        </p:nvGraphicFramePr>
        <p:xfrm>
          <a:off x="603250" y="1900237"/>
          <a:ext cx="4813203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83" name="Equation" r:id="rId3" imgW="1485720" imgH="253800" progId="Equation.3">
                  <p:embed/>
                </p:oleObj>
              </mc:Choice>
              <mc:Fallback>
                <p:oleObj name="Equation" r:id="rId3" imgW="1485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900237"/>
                        <a:ext cx="4813203" cy="822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954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Dependent two-fluid variables: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28600" y="2667000"/>
            <a:ext cx="2941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Reynolds</a:t>
            </a:r>
            <a:r>
              <a:rPr lang="en-US" sz="2800" dirty="0" smtClean="0"/>
              <a:t> mean: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350873"/>
              </p:ext>
            </p:extLst>
          </p:nvPr>
        </p:nvGraphicFramePr>
        <p:xfrm>
          <a:off x="685800" y="3200400"/>
          <a:ext cx="1636928" cy="256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84" name="Equation" r:id="rId5" imgW="495000" imgH="774360" progId="Equation.3">
                  <p:embed/>
                </p:oleObj>
              </mc:Choice>
              <mc:Fallback>
                <p:oleObj name="Equation" r:id="rId5" imgW="4950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00400"/>
                        <a:ext cx="1636928" cy="2560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583098"/>
              </p:ext>
            </p:extLst>
          </p:nvPr>
        </p:nvGraphicFramePr>
        <p:xfrm>
          <a:off x="5005388" y="3200400"/>
          <a:ext cx="3605212" cy="351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85" name="Equation" r:id="rId7" imgW="1091880" imgH="1066680" progId="Equation.3">
                  <p:embed/>
                </p:oleObj>
              </mc:Choice>
              <mc:Fallback>
                <p:oleObj name="Equation" r:id="rId7" imgW="109188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3200400"/>
                        <a:ext cx="3605212" cy="351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719725" y="2677180"/>
            <a:ext cx="2294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Favre</a:t>
            </a:r>
            <a:r>
              <a:rPr lang="en-US" sz="2800" dirty="0" smtClean="0"/>
              <a:t> mean: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524865"/>
              </p:ext>
            </p:extLst>
          </p:nvPr>
        </p:nvGraphicFramePr>
        <p:xfrm>
          <a:off x="6435725" y="1295400"/>
          <a:ext cx="12604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86" name="Equation" r:id="rId9" imgW="495000" imgH="215640" progId="Equation.3">
                  <p:embed/>
                </p:oleObj>
              </mc:Choice>
              <mc:Fallback>
                <p:oleObj name="Equation" r:id="rId9" imgW="4950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35725" y="1295400"/>
                        <a:ext cx="1260475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004087"/>
              </p:ext>
            </p:extLst>
          </p:nvPr>
        </p:nvGraphicFramePr>
        <p:xfrm>
          <a:off x="3122612" y="2651125"/>
          <a:ext cx="10683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87" name="Equation" r:id="rId11" imgW="419040" imgH="215640" progId="Equation.3">
                  <p:embed/>
                </p:oleObj>
              </mc:Choice>
              <mc:Fallback>
                <p:oleObj name="Equation" r:id="rId11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2" y="2651125"/>
                        <a:ext cx="106838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119950"/>
              </p:ext>
            </p:extLst>
          </p:nvPr>
        </p:nvGraphicFramePr>
        <p:xfrm>
          <a:off x="6935787" y="2651125"/>
          <a:ext cx="10652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88" name="Equation" r:id="rId13" imgW="419040" imgH="215640" progId="Equation.3">
                  <p:embed/>
                </p:oleObj>
              </mc:Choice>
              <mc:Fallback>
                <p:oleObj name="Equation" r:id="rId13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5787" y="2651125"/>
                        <a:ext cx="106521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8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6240</TotalTime>
  <Words>1551</Words>
  <Application>Microsoft Office PowerPoint</Application>
  <PresentationFormat>On-screen Show (4:3)</PresentationFormat>
  <Paragraphs>304</Paragraphs>
  <Slides>46</Slides>
  <Notes>9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Concourse</vt:lpstr>
      <vt:lpstr>Equation</vt:lpstr>
      <vt:lpstr>A Turbulence Model for Gas-Particle Flows  with Favre-Averaging : III. Closures  Dr. Thomas J. O’Brien NETL-emeritus </vt:lpstr>
      <vt:lpstr>Outline</vt:lpstr>
      <vt:lpstr>Steady-State Calculations</vt:lpstr>
      <vt:lpstr>General Comments</vt:lpstr>
      <vt:lpstr>Multiphase Turbulence</vt:lpstr>
      <vt:lpstr>Single Average Approach</vt:lpstr>
      <vt:lpstr>Favre &amp; Favre-like Averaging</vt:lpstr>
      <vt:lpstr>Physical Meaning of  Phase-average Velocity</vt:lpstr>
      <vt:lpstr>Notation</vt:lpstr>
      <vt:lpstr>Notation</vt:lpstr>
      <vt:lpstr>Continuity Equations</vt:lpstr>
      <vt:lpstr>Gas Phase Momentum Equations</vt:lpstr>
      <vt:lpstr>Solids Phase Momentum Equations</vt:lpstr>
      <vt:lpstr>Granular Temperature Equation</vt:lpstr>
      <vt:lpstr>Correlations</vt:lpstr>
      <vt:lpstr>Correlations (cont.)</vt:lpstr>
      <vt:lpstr>Correlations</vt:lpstr>
      <vt:lpstr>Gas &amp; Solids Phase Momentum Equations</vt:lpstr>
      <vt:lpstr>Mean Phase Interaction Coefficient</vt:lpstr>
      <vt:lpstr>Representaions for</vt:lpstr>
      <vt:lpstr>PowerPoint Presentation</vt:lpstr>
      <vt:lpstr>Functional Taylor Series Expansion</vt:lpstr>
      <vt:lpstr>Functional Taylor Series Expansion</vt:lpstr>
      <vt:lpstr>Recommended Form for </vt:lpstr>
      <vt:lpstr>PowerPoint Presentation</vt:lpstr>
      <vt:lpstr>PowerPoint Presentation</vt:lpstr>
      <vt:lpstr>Gas &amp; Solids Phase Momentum Equations</vt:lpstr>
      <vt:lpstr>Volume Fraction-Gas Pressure Correlations</vt:lpstr>
      <vt:lpstr>Gas &amp; Solids Phase Momentum Equations</vt:lpstr>
      <vt:lpstr>Mean molecular viscosity stress</vt:lpstr>
      <vt:lpstr>Gas &amp; Solids Phase Momentum Equations</vt:lpstr>
      <vt:lpstr>KTGF Granular Stress</vt:lpstr>
      <vt:lpstr>KTGF Granular Stress (cont.)</vt:lpstr>
      <vt:lpstr>Kinetic Theory of Granular Flow Granular Temperature Equation</vt:lpstr>
      <vt:lpstr>Specific Gas Phase  Turbulence Kinetic Energy</vt:lpstr>
      <vt:lpstr>Specific Solids Phase  Turbulence Kinetic Energy</vt:lpstr>
      <vt:lpstr>Gas Phase Turbulence Kinetic Energy</vt:lpstr>
      <vt:lpstr>Solids Phase Turbulence Kinetic Energy</vt:lpstr>
      <vt:lpstr>Kinetic Energy Density of the Flow</vt:lpstr>
      <vt:lpstr>Average Kinetic Energy Density  of the Gas Phase</vt:lpstr>
      <vt:lpstr>Average Kinetic Energy Density </vt:lpstr>
      <vt:lpstr>Correlations</vt:lpstr>
      <vt:lpstr>Closures velocity &amp; volume fraction</vt:lpstr>
      <vt:lpstr>Closures velocity relations</vt:lpstr>
      <vt:lpstr>To Do List</vt:lpstr>
      <vt:lpstr>Thank you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tobrie</dc:creator>
  <cp:lastModifiedBy>Thomas O'Brien</cp:lastModifiedBy>
  <cp:revision>470</cp:revision>
  <dcterms:created xsi:type="dcterms:W3CDTF">2011-07-30T23:50:18Z</dcterms:created>
  <dcterms:modified xsi:type="dcterms:W3CDTF">2014-08-05T11:57:16Z</dcterms:modified>
</cp:coreProperties>
</file>